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95" r:id="rId2"/>
  </p:sldMasterIdLst>
  <p:notesMasterIdLst>
    <p:notesMasterId r:id="rId47"/>
  </p:notesMasterIdLst>
  <p:handoutMasterIdLst>
    <p:handoutMasterId r:id="rId48"/>
  </p:handoutMasterIdLst>
  <p:sldIdLst>
    <p:sldId id="323" r:id="rId3"/>
    <p:sldId id="256" r:id="rId4"/>
    <p:sldId id="257" r:id="rId5"/>
    <p:sldId id="259" r:id="rId6"/>
    <p:sldId id="260" r:id="rId7"/>
    <p:sldId id="316" r:id="rId8"/>
    <p:sldId id="258" r:id="rId9"/>
    <p:sldId id="261" r:id="rId10"/>
    <p:sldId id="303" r:id="rId11"/>
    <p:sldId id="304" r:id="rId12"/>
    <p:sldId id="305" r:id="rId13"/>
    <p:sldId id="273" r:id="rId14"/>
    <p:sldId id="276" r:id="rId15"/>
    <p:sldId id="270" r:id="rId16"/>
    <p:sldId id="271" r:id="rId17"/>
    <p:sldId id="306" r:id="rId18"/>
    <p:sldId id="272" r:id="rId19"/>
    <p:sldId id="277" r:id="rId20"/>
    <p:sldId id="278" r:id="rId21"/>
    <p:sldId id="281" r:id="rId22"/>
    <p:sldId id="282" r:id="rId23"/>
    <p:sldId id="308" r:id="rId24"/>
    <p:sldId id="309" r:id="rId25"/>
    <p:sldId id="267" r:id="rId26"/>
    <p:sldId id="268" r:id="rId27"/>
    <p:sldId id="318" r:id="rId28"/>
    <p:sldId id="269"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313" r:id="rId43"/>
    <p:sldId id="324" r:id="rId44"/>
    <p:sldId id="296" r:id="rId45"/>
    <p:sldId id="297" r:id="rId46"/>
  </p:sldIdLst>
  <p:sldSz cx="9144000" cy="5143500" type="screen16x9"/>
  <p:notesSz cx="9601200" cy="7315200"/>
  <p:custShowLst>
    <p:custShow name="Custom Show 1" id="0">
      <p:sldLst>
        <p:sld r:id="rId4"/>
        <p:sld r:id="rId5"/>
        <p:sld r:id="rId6"/>
        <p:sld r:id="rId7"/>
        <p:sld r:id="rId8"/>
        <p:sld r:id="rId9"/>
        <p:sld r:id="rId10"/>
        <p:sld r:id="rId11"/>
        <p:sld r:id="rId12"/>
        <p:sld r:id="rId13"/>
        <p:sld r:id="rId14"/>
        <p:sld r:id="rId15"/>
        <p:sld r:id="rId16"/>
        <p:sld r:id="rId17"/>
        <p:sld r:id="rId18"/>
        <p:sld r:id="rId19"/>
        <p:sld r:id="rId20"/>
        <p:sld r:id="rId21"/>
        <p:sld r:id="rId24"/>
        <p:sld r:id="rId25"/>
        <p:sld r:id="rId26"/>
        <p:sld r:id="rId39"/>
        <p:sld r:id="rId40"/>
        <p:sld r:id="rId41"/>
        <p:sld r:id="rId42"/>
        <p:sld r:id="rId43"/>
      </p:sldLst>
    </p:custShow>
  </p:custShowLst>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5BC2E3EE-A3B6-445B-88C7-8D86776EC330}">
          <p14:sldIdLst>
            <p14:sldId id="323"/>
            <p14:sldId id="256"/>
            <p14:sldId id="257"/>
            <p14:sldId id="259"/>
            <p14:sldId id="260"/>
            <p14:sldId id="316"/>
            <p14:sldId id="258"/>
            <p14:sldId id="261"/>
          </p14:sldIdLst>
        </p14:section>
        <p14:section name="Inappropriate Content" id="{743B521B-2F0A-4EE8-98DA-4DFF4E02F192}">
          <p14:sldIdLst>
            <p14:sldId id="303"/>
            <p14:sldId id="304"/>
            <p14:sldId id="305"/>
            <p14:sldId id="273"/>
            <p14:sldId id="276"/>
          </p14:sldIdLst>
        </p14:section>
        <p14:section name="Online Privacy" id="{E04FBE0A-BEFF-4637-A329-BFB0CDB79F97}">
          <p14:sldIdLst>
            <p14:sldId id="270"/>
            <p14:sldId id="271"/>
            <p14:sldId id="306"/>
            <p14:sldId id="272"/>
            <p14:sldId id="277"/>
            <p14:sldId id="278"/>
            <p14:sldId id="281"/>
            <p14:sldId id="282"/>
          </p14:sldIdLst>
        </p14:section>
        <p14:section name="Sexual Solicitation" id="{AA243632-C150-423D-8EA4-A0AA894B5CAD}">
          <p14:sldIdLst>
            <p14:sldId id="308"/>
            <p14:sldId id="309"/>
            <p14:sldId id="267"/>
            <p14:sldId id="268"/>
            <p14:sldId id="318"/>
            <p14:sldId id="269"/>
          </p14:sldIdLst>
        </p14:section>
        <p14:section name="Cyberbullying" id="{CE22E2BA-629A-4639-93C3-87C7BA32E308}">
          <p14:sldIdLst>
            <p14:sldId id="283"/>
            <p14:sldId id="284"/>
            <p14:sldId id="285"/>
            <p14:sldId id="286"/>
            <p14:sldId id="287"/>
            <p14:sldId id="288"/>
            <p14:sldId id="289"/>
            <p14:sldId id="290"/>
            <p14:sldId id="291"/>
            <p14:sldId id="292"/>
          </p14:sldIdLst>
        </p14:section>
        <p14:section name="Conclusion" id="{C05537B2-CAC7-4F6D-87BF-6D2DE09D4D8F}">
          <p14:sldIdLst>
            <p14:sldId id="293"/>
            <p14:sldId id="294"/>
            <p14:sldId id="295"/>
            <p14:sldId id="313"/>
            <p14:sldId id="324"/>
            <p14:sldId id="296"/>
            <p14:sldId id="297"/>
          </p14:sldIdLst>
        </p14:section>
      </p14:sectionLst>
    </p:ex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 uri="{2D200454-40CA-4A62-9FC3-DE9A4176ACB9}">
      <p15:notesGuideLst xmlns="" xmlns:p15="http://schemas.microsoft.com/office/powerpoint/2012/main">
        <p15:guide id="1" orient="horz" pos="2304" userDrawn="1">
          <p15:clr>
            <a:srgbClr val="A4A3A4"/>
          </p15:clr>
        </p15:guide>
        <p15:guide id="2" pos="302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eghan McCarthy" initials="MM" lastIdx="20" clrIdx="6">
    <p:extLst/>
  </p:cmAuthor>
  <p:cmAuthor id="1" name="Michelle Eastwood" initials="ME" lastIdx="3" clrIdx="0">
    <p:extLst/>
  </p:cmAuthor>
  <p:cmAuthor id="8" name="Michelle P. Bersabal" initials="MPB" lastIdx="43" clrIdx="7">
    <p:extLst/>
  </p:cmAuthor>
  <p:cmAuthor id="2" name="Jung-Ah Hwang" initials="JH" lastIdx="20" clrIdx="1"/>
  <p:cmAuthor id="9" name="Brittany M. Perna" initials="BMP" lastIdx="9" clrIdx="8">
    <p:extLst/>
  </p:cmAuthor>
  <p:cmAuthor id="3" name="Shelby M. Giles" initials="SMG" lastIdx="7" clrIdx="2">
    <p:extLst/>
  </p:cmAuthor>
  <p:cmAuthor id="4" name="Amani Rushing" initials="AR" lastIdx="6" clrIdx="3">
    <p:extLst/>
  </p:cmAuthor>
  <p:cmAuthor id="5" name="Susan K. Britton" initials="SKB" lastIdx="76" clrIdx="4">
    <p:extLst/>
  </p:cmAuthor>
  <p:cmAuthor id="6" name="Eliza Harrell" initials="EH" lastIdx="7"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09" autoAdjust="0"/>
    <p:restoredTop sz="67318" autoAdjust="0"/>
  </p:normalViewPr>
  <p:slideViewPr>
    <p:cSldViewPr>
      <p:cViewPr varScale="1">
        <p:scale>
          <a:sx n="65" d="100"/>
          <a:sy n="65" d="100"/>
        </p:scale>
        <p:origin x="-1524" y="-90"/>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3738"/>
    </p:cViewPr>
  </p:sorterViewPr>
  <p:notesViewPr>
    <p:cSldViewPr>
      <p:cViewPr varScale="1">
        <p:scale>
          <a:sx n="67" d="100"/>
          <a:sy n="67" d="100"/>
        </p:scale>
        <p:origin x="-3276" y="-96"/>
      </p:cViewPr>
      <p:guideLst>
        <p:guide orient="horz" pos="2304"/>
        <p:guide pos="302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9860D605-61B0-4892-91FA-A663DA7AF983}"/>
              </a:ext>
            </a:extLst>
          </p:cNvPr>
          <p:cNvSpPr>
            <a:spLocks noGrp="1"/>
          </p:cNvSpPr>
          <p:nvPr>
            <p:ph type="hdr" sz="quarter"/>
          </p:nvPr>
        </p:nvSpPr>
        <p:spPr>
          <a:xfrm>
            <a:off x="0" y="0"/>
            <a:ext cx="4160520" cy="367030"/>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 xmlns:a16="http://schemas.microsoft.com/office/drawing/2014/main" id="{E4A0E408-4F3D-49D9-9B79-51CE7D2C8FAD}"/>
              </a:ext>
            </a:extLst>
          </p:cNvPr>
          <p:cNvSpPr>
            <a:spLocks noGrp="1"/>
          </p:cNvSpPr>
          <p:nvPr>
            <p:ph type="dt" sz="quarter" idx="1"/>
          </p:nvPr>
        </p:nvSpPr>
        <p:spPr>
          <a:xfrm>
            <a:off x="5438458" y="0"/>
            <a:ext cx="4160520" cy="367030"/>
          </a:xfrm>
          <a:prstGeom prst="rect">
            <a:avLst/>
          </a:prstGeom>
        </p:spPr>
        <p:txBody>
          <a:bodyPr vert="horz" lIns="96661" tIns="48331" rIns="96661" bIns="48331" rtlCol="0"/>
          <a:lstStyle>
            <a:lvl1pPr algn="r">
              <a:defRPr sz="1300"/>
            </a:lvl1pPr>
          </a:lstStyle>
          <a:p>
            <a:fld id="{373129C7-3DD9-47F0-99BB-31714A0F9625}" type="datetimeFigureOut">
              <a:rPr lang="en-US" smtClean="0"/>
              <a:t>3/21/2021</a:t>
            </a:fld>
            <a:endParaRPr lang="en-US"/>
          </a:p>
        </p:txBody>
      </p:sp>
      <p:sp>
        <p:nvSpPr>
          <p:cNvPr id="4" name="Footer Placeholder 3">
            <a:extLst>
              <a:ext uri="{FF2B5EF4-FFF2-40B4-BE49-F238E27FC236}">
                <a16:creationId xmlns="" xmlns:a16="http://schemas.microsoft.com/office/drawing/2014/main" id="{6AB43D0C-8D8D-4B2F-AD03-22DE6BB0F283}"/>
              </a:ext>
            </a:extLst>
          </p:cNvPr>
          <p:cNvSpPr>
            <a:spLocks noGrp="1"/>
          </p:cNvSpPr>
          <p:nvPr>
            <p:ph type="ftr" sz="quarter" idx="2"/>
          </p:nvPr>
        </p:nvSpPr>
        <p:spPr>
          <a:xfrm>
            <a:off x="0" y="6948171"/>
            <a:ext cx="4160520" cy="367029"/>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 xmlns:a16="http://schemas.microsoft.com/office/drawing/2014/main" id="{1EDC0077-D5B6-4B91-8884-9B67C2707FF0}"/>
              </a:ext>
            </a:extLst>
          </p:cNvPr>
          <p:cNvSpPr>
            <a:spLocks noGrp="1"/>
          </p:cNvSpPr>
          <p:nvPr>
            <p:ph type="sldNum" sz="quarter" idx="3"/>
          </p:nvPr>
        </p:nvSpPr>
        <p:spPr>
          <a:xfrm>
            <a:off x="5438458" y="6948171"/>
            <a:ext cx="4160520" cy="367029"/>
          </a:xfrm>
          <a:prstGeom prst="rect">
            <a:avLst/>
          </a:prstGeom>
        </p:spPr>
        <p:txBody>
          <a:bodyPr vert="horz" lIns="96661" tIns="48331" rIns="96661" bIns="48331" rtlCol="0" anchor="b"/>
          <a:lstStyle>
            <a:lvl1pPr algn="r">
              <a:defRPr sz="1300"/>
            </a:lvl1pPr>
          </a:lstStyle>
          <a:p>
            <a:fld id="{F58AF4CD-4DA4-40C7-87BF-0D8A17087EB9}" type="slidenum">
              <a:rPr lang="en-US" smtClean="0"/>
              <a:t>‹#›</a:t>
            </a:fld>
            <a:endParaRPr lang="en-US"/>
          </a:p>
        </p:txBody>
      </p:sp>
    </p:spTree>
    <p:extLst>
      <p:ext uri="{BB962C8B-B14F-4D97-AF65-F5344CB8AC3E}">
        <p14:creationId xmlns:p14="http://schemas.microsoft.com/office/powerpoint/2010/main" val="35844116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0" cy="3657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5438458" y="0"/>
            <a:ext cx="4160520" cy="365760"/>
          </a:xfrm>
          <a:prstGeom prst="rect">
            <a:avLst/>
          </a:prstGeom>
        </p:spPr>
        <p:txBody>
          <a:bodyPr vert="horz" lIns="96661" tIns="48331" rIns="96661" bIns="48331" rtlCol="0"/>
          <a:lstStyle>
            <a:lvl1pPr algn="r">
              <a:defRPr sz="1300"/>
            </a:lvl1pPr>
          </a:lstStyle>
          <a:p>
            <a:fld id="{E36FFADD-1698-4AA4-B618-06BBC6B2FEA4}" type="datetimeFigureOut">
              <a:rPr lang="en-US" smtClean="0"/>
              <a:pPr/>
              <a:t>3/21/2021</a:t>
            </a:fld>
            <a:endParaRPr lang="en-US"/>
          </a:p>
        </p:txBody>
      </p:sp>
      <p:sp>
        <p:nvSpPr>
          <p:cNvPr id="4" name="Slide Image Placeholder 3"/>
          <p:cNvSpPr>
            <a:spLocks noGrp="1" noRot="1" noChangeAspect="1"/>
          </p:cNvSpPr>
          <p:nvPr>
            <p:ph type="sldImg" idx="2"/>
          </p:nvPr>
        </p:nvSpPr>
        <p:spPr>
          <a:xfrm>
            <a:off x="2362200" y="549275"/>
            <a:ext cx="4876800" cy="274320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960120" y="3474720"/>
            <a:ext cx="7680960" cy="3291840"/>
          </a:xfrm>
          <a:prstGeom prst="rect">
            <a:avLst/>
          </a:prstGeom>
        </p:spPr>
        <p:txBody>
          <a:bodyPr vert="horz" lIns="96661" tIns="48331" rIns="96661" bIns="48331"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6948171"/>
            <a:ext cx="4160520" cy="3657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5438458" y="6948171"/>
            <a:ext cx="4160520" cy="365760"/>
          </a:xfrm>
          <a:prstGeom prst="rect">
            <a:avLst/>
          </a:prstGeom>
        </p:spPr>
        <p:txBody>
          <a:bodyPr vert="horz" lIns="96661" tIns="48331" rIns="96661" bIns="48331" rtlCol="0" anchor="b"/>
          <a:lstStyle>
            <a:lvl1pPr algn="r">
              <a:defRPr sz="1300"/>
            </a:lvl1pPr>
          </a:lstStyle>
          <a:p>
            <a:fld id="{B1C1923F-20C3-4CAC-BD60-AEC561899EFB}" type="slidenum">
              <a:rPr lang="en-US" smtClean="0"/>
              <a:pPr/>
              <a:t>‹#›</a:t>
            </a:fld>
            <a:endParaRPr lang="en-US"/>
          </a:p>
        </p:txBody>
      </p:sp>
    </p:spTree>
    <p:extLst>
      <p:ext uri="{BB962C8B-B14F-4D97-AF65-F5344CB8AC3E}">
        <p14:creationId xmlns:p14="http://schemas.microsoft.com/office/powerpoint/2010/main" val="1748673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www.netsmartz.org/contactus"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pPr defTabSz="966612">
              <a:defRPr/>
            </a:pPr>
            <a:r>
              <a:rPr lang="en-US" b="1" dirty="0"/>
              <a:t>(Introduce</a:t>
            </a:r>
            <a:r>
              <a:rPr lang="en-US" b="1" baseline="0" dirty="0"/>
              <a:t> yourself.)</a:t>
            </a:r>
            <a:endParaRPr lang="en-US" b="1" dirty="0"/>
          </a:p>
        </p:txBody>
      </p:sp>
      <p:sp>
        <p:nvSpPr>
          <p:cNvPr id="4" name="Slide Number Placeholder 3"/>
          <p:cNvSpPr>
            <a:spLocks noGrp="1"/>
          </p:cNvSpPr>
          <p:nvPr>
            <p:ph type="sldNum" sz="quarter" idx="10"/>
          </p:nvPr>
        </p:nvSpPr>
        <p:spPr/>
        <p:txBody>
          <a:bodyPr/>
          <a:lstStyle/>
          <a:p>
            <a:fld id="{B1C1923F-20C3-4CAC-BD60-AEC561899EFB}" type="slidenum">
              <a:rPr lang="en-US" smtClean="0"/>
              <a:pPr/>
              <a:t>2</a:t>
            </a:fld>
            <a:endParaRPr lang="en-US"/>
          </a:p>
        </p:txBody>
      </p:sp>
    </p:spTree>
    <p:extLst>
      <p:ext uri="{BB962C8B-B14F-4D97-AF65-F5344CB8AC3E}">
        <p14:creationId xmlns:p14="http://schemas.microsoft.com/office/powerpoint/2010/main" val="3228892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Next, talk to your child about what to do when they find inappropriate content. They can:</a:t>
            </a:r>
          </a:p>
          <a:p>
            <a:pPr marL="181240" indent="-181240">
              <a:buFont typeface="Arial" panose="020B0604020202020204" pitchFamily="34" charset="0"/>
              <a:buChar char="•"/>
            </a:pPr>
            <a:r>
              <a:rPr lang="en-US" sz="1300" dirty="0"/>
              <a:t>Turn off the screen.</a:t>
            </a:r>
          </a:p>
          <a:p>
            <a:pPr marL="181240" indent="-181240">
              <a:buFont typeface="Arial" panose="020B0604020202020204" pitchFamily="34" charset="0"/>
              <a:buChar char="•"/>
            </a:pPr>
            <a:r>
              <a:rPr lang="en-US" sz="1300" dirty="0"/>
              <a:t>Use the back button.</a:t>
            </a:r>
          </a:p>
          <a:p>
            <a:pPr marL="181240" indent="-181240">
              <a:buFont typeface="Arial" panose="020B0604020202020204" pitchFamily="34" charset="0"/>
              <a:buChar char="•"/>
            </a:pPr>
            <a:r>
              <a:rPr lang="en-US" sz="1300" dirty="0"/>
              <a:t>Tell a trusted adult if they have questions or need help.</a:t>
            </a:r>
          </a:p>
          <a:p>
            <a:pPr marL="181240" indent="-181240">
              <a:buFont typeface="Arial" panose="020B0604020202020204" pitchFamily="34" charset="0"/>
              <a:buChar char="•"/>
            </a:pPr>
            <a:r>
              <a:rPr lang="en-US" sz="1300" dirty="0"/>
              <a:t>Report the content to the website or app where they found it.</a:t>
            </a:r>
          </a:p>
        </p:txBody>
      </p:sp>
      <p:sp>
        <p:nvSpPr>
          <p:cNvPr id="4" name="Slide Number Placeholder 3"/>
          <p:cNvSpPr>
            <a:spLocks noGrp="1"/>
          </p:cNvSpPr>
          <p:nvPr>
            <p:ph type="sldNum" sz="quarter" idx="10"/>
          </p:nvPr>
        </p:nvSpPr>
        <p:spPr/>
        <p:txBody>
          <a:bodyPr/>
          <a:lstStyle/>
          <a:p>
            <a:fld id="{B1C1923F-20C3-4CAC-BD60-AEC561899EFB}" type="slidenum">
              <a:rPr lang="en-US" smtClean="0"/>
              <a:pPr/>
              <a:t>11</a:t>
            </a:fld>
            <a:endParaRPr lang="en-US"/>
          </a:p>
        </p:txBody>
      </p:sp>
    </p:spTree>
    <p:extLst>
      <p:ext uri="{BB962C8B-B14F-4D97-AF65-F5344CB8AC3E}">
        <p14:creationId xmlns:p14="http://schemas.microsoft.com/office/powerpoint/2010/main" val="4146627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en-US" sz="1300" dirty="0"/>
              <a:t>In addition to talking to children about what to do if they </a:t>
            </a:r>
            <a:r>
              <a:rPr lang="en-US" sz="1300" i="1" dirty="0"/>
              <a:t>see</a:t>
            </a:r>
            <a:r>
              <a:rPr lang="en-US" sz="1300" dirty="0"/>
              <a:t> inappropriate content, you’ll also want to talk to older children about not </a:t>
            </a:r>
            <a:r>
              <a:rPr lang="en-US" sz="1300" i="1" dirty="0"/>
              <a:t>posting</a:t>
            </a:r>
            <a:r>
              <a:rPr lang="en-US" sz="1300" dirty="0"/>
              <a:t> it themselves. Inappropriate information your child shouldn’t share online includes:</a:t>
            </a:r>
          </a:p>
          <a:p>
            <a:pPr marL="181240" indent="-181240">
              <a:buFont typeface="Arial" panose="020B0604020202020204" pitchFamily="34" charset="0"/>
              <a:buChar char="•"/>
            </a:pPr>
            <a:r>
              <a:rPr lang="en-US" sz="1300" dirty="0"/>
              <a:t>Illegal or inappropriate behavior.</a:t>
            </a:r>
          </a:p>
          <a:p>
            <a:pPr marL="181240" indent="-181240">
              <a:buFont typeface="Arial" panose="020B0604020202020204" pitchFamily="34" charset="0"/>
              <a:buChar char="•"/>
            </a:pPr>
            <a:r>
              <a:rPr lang="en-US" sz="1300" dirty="0"/>
              <a:t>Offensive language.</a:t>
            </a:r>
          </a:p>
          <a:p>
            <a:pPr marL="181240" indent="-181240">
              <a:buFont typeface="Arial" panose="020B0604020202020204" pitchFamily="34" charset="0"/>
              <a:buChar char="•"/>
            </a:pPr>
            <a:r>
              <a:rPr lang="en-US" sz="1300" dirty="0"/>
              <a:t>Threats of violence.</a:t>
            </a:r>
          </a:p>
          <a:p>
            <a:pPr marL="181240" indent="-181240">
              <a:buFont typeface="Arial" panose="020B0604020202020204" pitchFamily="34" charset="0"/>
              <a:buChar char="•"/>
            </a:pPr>
            <a:r>
              <a:rPr lang="en-US" sz="1300" dirty="0"/>
              <a:t>Underage drinking or drug use.</a:t>
            </a:r>
          </a:p>
          <a:p>
            <a:pPr marL="181240" indent="-181240">
              <a:buFont typeface="Arial" panose="020B0604020202020204" pitchFamily="34" charset="0"/>
              <a:buChar char="•"/>
            </a:pPr>
            <a:r>
              <a:rPr lang="en-US" sz="1300" dirty="0"/>
              <a:t>Hate speech.</a:t>
            </a:r>
          </a:p>
          <a:p>
            <a:endParaRPr lang="en-US" sz="1300" dirty="0"/>
          </a:p>
          <a:p>
            <a:r>
              <a:rPr lang="en-US" sz="1300" dirty="0"/>
              <a:t>Posting these things online means your child may:</a:t>
            </a:r>
          </a:p>
          <a:p>
            <a:pPr marL="181240" indent="-181240">
              <a:buFont typeface="Arial" panose="020B0604020202020204" pitchFamily="34" charset="0"/>
              <a:buChar char="•"/>
            </a:pPr>
            <a:r>
              <a:rPr lang="en-US" sz="1300" dirty="0"/>
              <a:t>Damage their reputation at school, in the workplace or among their friends.</a:t>
            </a:r>
          </a:p>
          <a:p>
            <a:pPr marL="181240" indent="-181240">
              <a:buFont typeface="Arial" panose="020B0604020202020204" pitchFamily="34" charset="0"/>
              <a:buChar char="•"/>
            </a:pPr>
            <a:r>
              <a:rPr lang="en-US" sz="1300" dirty="0"/>
              <a:t>Be punished at school if what they post breaks school rules.</a:t>
            </a:r>
          </a:p>
          <a:p>
            <a:pPr marL="181240" indent="-181240">
              <a:buFont typeface="Arial" panose="020B0604020202020204" pitchFamily="34" charset="0"/>
              <a:buChar char="•"/>
            </a:pPr>
            <a:r>
              <a:rPr lang="en-US" sz="1300" dirty="0"/>
              <a:t>Be charged with a crime if they are breaking a law.</a:t>
            </a:r>
          </a:p>
          <a:p>
            <a:pPr marL="181240" indent="-181240">
              <a:buFont typeface="Arial" panose="020B0604020202020204" pitchFamily="34" charset="0"/>
              <a:buChar char="•"/>
            </a:pPr>
            <a:r>
              <a:rPr lang="en-US" sz="1300" dirty="0"/>
              <a:t>Hurt their chances of getting into college, getting a scholarship or getting a job in the future.</a:t>
            </a:r>
          </a:p>
          <a:p>
            <a:endParaRPr lang="en-US" sz="1300" dirty="0"/>
          </a:p>
          <a:p>
            <a:r>
              <a:rPr lang="en-US" sz="1300" b="1" u="sng" dirty="0"/>
              <a:t>Examples from the news</a:t>
            </a:r>
            <a:endParaRPr lang="en-US" sz="1300" u="sng" dirty="0"/>
          </a:p>
          <a:p>
            <a:pPr marL="181240" indent="-181240">
              <a:buFont typeface="Arial" panose="020B0604020202020204" pitchFamily="34" charset="0"/>
              <a:buChar char="•"/>
            </a:pPr>
            <a:r>
              <a:rPr lang="en-US" sz="1300" dirty="0"/>
              <a:t>Two high school students from Massachusetts were suspended after posting a homecoming picture of themselves holding replica guns. Even though the guns were not real, school officials considered the photos to pose a significant disruption to the school. </a:t>
            </a:r>
            <a:r>
              <a:rPr lang="en-US" sz="1300" baseline="30000" dirty="0"/>
              <a:t>1</a:t>
            </a:r>
            <a:endParaRPr lang="en-US" sz="1300" dirty="0"/>
          </a:p>
          <a:p>
            <a:pPr marL="181240" indent="-181240">
              <a:buFont typeface="Arial" panose="020B0604020202020204" pitchFamily="34" charset="0"/>
              <a:buChar char="•"/>
            </a:pPr>
            <a:r>
              <a:rPr lang="en-US" sz="1300" baseline="30000" dirty="0"/>
              <a:t> </a:t>
            </a:r>
            <a:r>
              <a:rPr lang="en-US" sz="1300" dirty="0"/>
              <a:t>A Minnesota teen posted a comment online claiming to have kissed one of his teachers. Although he later said he was just joking and the allegations were untrue, he was suspended for violating the school’s code of conduct and later transferred schools. </a:t>
            </a:r>
            <a:r>
              <a:rPr lang="en-US" sz="1300" baseline="30000" dirty="0"/>
              <a:t>2</a:t>
            </a:r>
            <a:endParaRPr lang="en-US" sz="1300" dirty="0"/>
          </a:p>
        </p:txBody>
      </p:sp>
      <p:sp>
        <p:nvSpPr>
          <p:cNvPr id="4" name="Slide Number Placeholder 3"/>
          <p:cNvSpPr>
            <a:spLocks noGrp="1"/>
          </p:cNvSpPr>
          <p:nvPr>
            <p:ph type="sldNum" sz="quarter" idx="10"/>
          </p:nvPr>
        </p:nvSpPr>
        <p:spPr/>
        <p:txBody>
          <a:bodyPr/>
          <a:lstStyle/>
          <a:p>
            <a:fld id="{B1C1923F-20C3-4CAC-BD60-AEC561899EFB}" type="slidenum">
              <a:rPr lang="en-US" smtClean="0"/>
              <a:pPr/>
              <a:t>12</a:t>
            </a:fld>
            <a:endParaRPr lang="en-US"/>
          </a:p>
        </p:txBody>
      </p:sp>
    </p:spTree>
    <p:extLst>
      <p:ext uri="{BB962C8B-B14F-4D97-AF65-F5344CB8AC3E}">
        <p14:creationId xmlns:p14="http://schemas.microsoft.com/office/powerpoint/2010/main" val="1044404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en-US" b="1" dirty="0"/>
              <a:t>Connect</a:t>
            </a:r>
          </a:p>
          <a:p>
            <a:pPr marL="228600" indent="-228600">
              <a:buFont typeface="Arial" panose="020B0604020202020204" pitchFamily="34" charset="0"/>
              <a:buChar char="•"/>
            </a:pPr>
            <a:r>
              <a:rPr lang="en-US" b="1" dirty="0"/>
              <a:t>Set some ground rules.</a:t>
            </a:r>
            <a:r>
              <a:rPr lang="en-US" b="1" baseline="0" dirty="0"/>
              <a:t> </a:t>
            </a:r>
            <a:r>
              <a:rPr lang="en-US" dirty="0"/>
              <a:t>Establish clear guidelines like what types of sites kids can visit, apps they can download, and when they can have access to electronics. Consider “blackout” periods that require disconnection.</a:t>
            </a:r>
          </a:p>
          <a:p>
            <a:pPr marL="228600" indent="-228600">
              <a:buFont typeface="Arial" panose="020B0604020202020204" pitchFamily="34" charset="0"/>
              <a:buChar char="•"/>
            </a:pPr>
            <a:r>
              <a:rPr lang="en-US" b="1" dirty="0"/>
              <a:t>Research before you buy.</a:t>
            </a:r>
            <a:r>
              <a:rPr lang="en-US" dirty="0"/>
              <a:t> It’s important to learn about a device’s capabilities before you buy. Will it allow unknown people to communicate with my child? Will this allow children to make unchecked purchases?</a:t>
            </a:r>
          </a:p>
          <a:p>
            <a:pPr marL="228600" indent="-228600">
              <a:buFont typeface="Arial" panose="020B0604020202020204" pitchFamily="34" charset="0"/>
              <a:buChar char="•"/>
            </a:pPr>
            <a:r>
              <a:rPr lang="en-US" b="1" dirty="0"/>
              <a:t>Go beyond safeguards.</a:t>
            </a:r>
            <a:r>
              <a:rPr lang="en-US" dirty="0"/>
              <a:t> Installing monitoring software doesn’t guarantee your child will be safe online. Time, attention, and active conversation are the best tools to protect them.</a:t>
            </a:r>
          </a:p>
          <a:p>
            <a:pPr marL="228600" indent="-228600">
              <a:buFont typeface="Arial" panose="020B0604020202020204" pitchFamily="34" charset="0"/>
              <a:buChar char="•"/>
            </a:pPr>
            <a:r>
              <a:rPr lang="en-US" b="1" dirty="0"/>
              <a:t>REPORT!</a:t>
            </a:r>
            <a:r>
              <a:rPr lang="en-US" b="1" baseline="0" dirty="0"/>
              <a:t> </a:t>
            </a:r>
            <a:r>
              <a:rPr lang="en-US" dirty="0"/>
              <a:t>If your kids are dealing with cyberbullies or potential online enticement, report it to the website, cell phone provider, law enforcement, or www.cybertipline.org.</a:t>
            </a:r>
            <a:br>
              <a:rPr lang="en-US" dirty="0"/>
            </a:br>
            <a:endParaRPr lang="en-US" dirty="0"/>
          </a:p>
          <a:p>
            <a:pPr marL="0" indent="0">
              <a:buFont typeface="Arial" panose="020B0604020202020204" pitchFamily="34" charset="0"/>
              <a:buNone/>
            </a:pPr>
            <a:r>
              <a:rPr lang="en-US" b="1" dirty="0"/>
              <a:t>Learn</a:t>
            </a:r>
          </a:p>
          <a:p>
            <a:pPr marL="228600" indent="-228600">
              <a:buFont typeface="Arial" panose="020B0604020202020204" pitchFamily="34" charset="0"/>
              <a:buChar char="•"/>
            </a:pPr>
            <a:r>
              <a:rPr lang="en-US" b="1" dirty="0"/>
              <a:t>Know the platforms.</a:t>
            </a:r>
            <a:r>
              <a:rPr lang="en-US" baseline="0" dirty="0"/>
              <a:t> </a:t>
            </a:r>
            <a:r>
              <a:rPr lang="en-US" dirty="0"/>
              <a:t>Online enticement happens across all platforms, so be aware of the sites, games, and apps your children frequent. Ask them to show you how they use them.</a:t>
            </a:r>
          </a:p>
          <a:p>
            <a:pPr marL="228600" indent="-228600">
              <a:buFont typeface="Arial" panose="020B0604020202020204" pitchFamily="34" charset="0"/>
              <a:buChar char="•"/>
            </a:pPr>
            <a:r>
              <a:rPr lang="en-US" b="1" dirty="0"/>
              <a:t>Be proactive.</a:t>
            </a:r>
            <a:r>
              <a:rPr lang="en-US" baseline="0" dirty="0"/>
              <a:t> </a:t>
            </a:r>
            <a:r>
              <a:rPr lang="en-US" dirty="0"/>
              <a:t>Teach your kids to spot common tricks used by online offenders. In NCMEC CyberTipline reports, the most common tactics used to entice a child online were:</a:t>
            </a:r>
          </a:p>
          <a:p>
            <a:pPr marL="685800" lvl="1" indent="-228600">
              <a:buFont typeface="Arial" panose="020B0604020202020204" pitchFamily="34" charset="0"/>
              <a:buChar char="•"/>
            </a:pPr>
            <a:r>
              <a:rPr lang="en-US" dirty="0"/>
              <a:t>Engaging the child in sexual conversation/ roleplay as a grooming method.</a:t>
            </a:r>
          </a:p>
          <a:p>
            <a:pPr marL="685800" lvl="1" indent="-228600">
              <a:buFont typeface="Arial" panose="020B0604020202020204" pitchFamily="34" charset="0"/>
              <a:buChar char="•"/>
            </a:pPr>
            <a:r>
              <a:rPr lang="en-US" dirty="0"/>
              <a:t>Directly asking the child for sexually explicit images of themselves, or offering to mutually exchange images.</a:t>
            </a:r>
          </a:p>
          <a:p>
            <a:pPr marL="685800" lvl="1" indent="-228600">
              <a:buFont typeface="Arial" panose="020B0604020202020204" pitchFamily="34" charset="0"/>
              <a:buChar char="•"/>
            </a:pPr>
            <a:r>
              <a:rPr lang="en-US" dirty="0"/>
              <a:t>Developing a rapport with the child through compliments and other supportive behaviors such as “liking” their online posts.</a:t>
            </a:r>
          </a:p>
          <a:p>
            <a:pPr marL="685800" lvl="1" indent="-228600">
              <a:buFont typeface="Arial" panose="020B0604020202020204" pitchFamily="34" charset="0"/>
              <a:buChar char="•"/>
            </a:pPr>
            <a:r>
              <a:rPr lang="en-US" dirty="0"/>
              <a:t>Sending unprompted sexually explicit images of themselves.</a:t>
            </a:r>
          </a:p>
          <a:p>
            <a:pPr marL="685800" lvl="1" indent="-228600">
              <a:buFont typeface="Arial" panose="020B0604020202020204" pitchFamily="34" charset="0"/>
              <a:buChar char="•"/>
            </a:pPr>
            <a:r>
              <a:rPr lang="en-US" dirty="0"/>
              <a:t>Pretending to be younger. </a:t>
            </a:r>
          </a:p>
          <a:p>
            <a:pPr marL="685800" lvl="1" indent="-228600">
              <a:buFont typeface="Arial" panose="020B0604020202020204" pitchFamily="34" charset="0"/>
              <a:buChar char="•"/>
            </a:pPr>
            <a:r>
              <a:rPr lang="en-US" dirty="0"/>
              <a:t>Offering incentives for</a:t>
            </a:r>
            <a:r>
              <a:rPr lang="en-US" baseline="0" dirty="0"/>
              <a:t> </a:t>
            </a:r>
            <a:r>
              <a:rPr lang="en-US" dirty="0"/>
              <a:t>explicit content.</a:t>
            </a:r>
          </a:p>
          <a:p>
            <a:pPr marL="228600" indent="-228600">
              <a:buFont typeface="Arial" panose="020B0604020202020204" pitchFamily="34" charset="0"/>
              <a:buChar char="•"/>
            </a:pPr>
            <a:r>
              <a:rPr lang="en-US" b="1" dirty="0"/>
              <a:t>Spot the Red Flags.</a:t>
            </a:r>
            <a:r>
              <a:rPr lang="en-US" baseline="0" dirty="0"/>
              <a:t> </a:t>
            </a:r>
            <a:r>
              <a:rPr lang="en-US" dirty="0"/>
              <a:t>A child who is experiencing online enticement may be:</a:t>
            </a:r>
          </a:p>
          <a:p>
            <a:pPr marL="685800" lvl="1" indent="-228600">
              <a:buFont typeface="Arial" panose="020B0604020202020204" pitchFamily="34" charset="0"/>
              <a:buChar char="•"/>
            </a:pPr>
            <a:r>
              <a:rPr lang="en-US" dirty="0"/>
              <a:t>Spending increasing time online.</a:t>
            </a:r>
          </a:p>
          <a:p>
            <a:pPr marL="685800" lvl="1" indent="-228600">
              <a:buFont typeface="Arial" panose="020B0604020202020204" pitchFamily="34" charset="0"/>
              <a:buChar char="•"/>
            </a:pPr>
            <a:r>
              <a:rPr lang="en-US" dirty="0"/>
              <a:t>Getting upset when he or she is not allowed on their device.</a:t>
            </a:r>
          </a:p>
          <a:p>
            <a:pPr marL="685800" lvl="1" indent="-228600">
              <a:buFont typeface="Arial" panose="020B0604020202020204" pitchFamily="34" charset="0"/>
              <a:buChar char="•"/>
            </a:pPr>
            <a:r>
              <a:rPr lang="en-US" dirty="0"/>
              <a:t>Taking extra steps to conceal what they are doing online.</a:t>
            </a:r>
          </a:p>
          <a:p>
            <a:pPr marL="685800" lvl="1" indent="-228600">
              <a:buFont typeface="Arial" panose="020B0604020202020204" pitchFamily="34" charset="0"/>
              <a:buChar char="•"/>
            </a:pPr>
            <a:r>
              <a:rPr lang="en-US" dirty="0"/>
              <a:t>Receiving gifts from people</a:t>
            </a:r>
            <a:r>
              <a:rPr lang="en-US" baseline="0" dirty="0"/>
              <a:t> </a:t>
            </a:r>
            <a:r>
              <a:rPr lang="en-US" dirty="0"/>
              <a:t>you don’t know.</a:t>
            </a:r>
          </a:p>
          <a:p>
            <a:pPr marL="685800" lvl="1" indent="-228600">
              <a:buFont typeface="Arial" panose="020B0604020202020204" pitchFamily="34" charset="0"/>
              <a:buChar char="•"/>
            </a:pPr>
            <a:endParaRPr lang="en-US" dirty="0"/>
          </a:p>
          <a:p>
            <a:pPr marL="0" lvl="0" indent="0">
              <a:buFont typeface="Arial" panose="020B0604020202020204" pitchFamily="34" charset="0"/>
              <a:buNone/>
            </a:pPr>
            <a:r>
              <a:rPr lang="en-US" b="1" dirty="0"/>
              <a:t>Engage</a:t>
            </a:r>
          </a:p>
          <a:p>
            <a:pPr marL="171450" lvl="0" indent="-171450">
              <a:buFont typeface="Arial" panose="020B0604020202020204" pitchFamily="34" charset="0"/>
              <a:buChar char="•"/>
            </a:pPr>
            <a:r>
              <a:rPr lang="en-US" b="1" dirty="0"/>
              <a:t>Talk about it!</a:t>
            </a:r>
            <a:r>
              <a:rPr lang="en-US" baseline="0" dirty="0"/>
              <a:t> </a:t>
            </a:r>
            <a:r>
              <a:rPr lang="en-US" dirty="0"/>
              <a:t>Your kids might not tell you everything, but ask anyway. Regular conversations about safety can go a long way in increasing trust and communication. </a:t>
            </a:r>
          </a:p>
          <a:p>
            <a:pPr marL="171450" lvl="0" indent="-171450">
              <a:buFont typeface="Arial" panose="020B0604020202020204" pitchFamily="34" charset="0"/>
              <a:buChar char="•"/>
            </a:pPr>
            <a:r>
              <a:rPr lang="en-US" b="1" dirty="0"/>
              <a:t>Get involved.</a:t>
            </a:r>
            <a:r>
              <a:rPr lang="en-US" baseline="0" dirty="0"/>
              <a:t> </a:t>
            </a:r>
            <a:r>
              <a:rPr lang="en-US" dirty="0"/>
              <a:t>Challenge them to a duel. If you have kids who like to play online games, ask if you can play, too. When you respect their interests, they’re more likely to respect your rules.</a:t>
            </a:r>
          </a:p>
          <a:p>
            <a:pPr marL="171450" lvl="0" indent="-171450">
              <a:buFont typeface="Arial" panose="020B0604020202020204" pitchFamily="34" charset="0"/>
              <a:buChar char="•"/>
            </a:pPr>
            <a:r>
              <a:rPr lang="en-US" b="1" dirty="0"/>
              <a:t>Don’t pull the plug.</a:t>
            </a:r>
            <a:r>
              <a:rPr lang="en-US" baseline="0" dirty="0"/>
              <a:t> </a:t>
            </a:r>
            <a:r>
              <a:rPr lang="en-US" dirty="0"/>
              <a:t>Taking away internet access because they may have made mistakes online doesn’t solve the problem. Talk to them about protecting themselves and respecting others online.</a:t>
            </a:r>
          </a:p>
        </p:txBody>
      </p:sp>
      <p:sp>
        <p:nvSpPr>
          <p:cNvPr id="4" name="Slide Number Placeholder 3"/>
          <p:cNvSpPr>
            <a:spLocks noGrp="1"/>
          </p:cNvSpPr>
          <p:nvPr>
            <p:ph type="sldNum" sz="quarter" idx="10"/>
          </p:nvPr>
        </p:nvSpPr>
        <p:spPr/>
        <p:txBody>
          <a:bodyPr/>
          <a:lstStyle/>
          <a:p>
            <a:fld id="{B1C1923F-20C3-4CAC-BD60-AEC561899EFB}" type="slidenum">
              <a:rPr lang="en-US" smtClean="0"/>
              <a:pPr/>
              <a:t>13</a:t>
            </a:fld>
            <a:endParaRPr lang="en-US"/>
          </a:p>
        </p:txBody>
      </p:sp>
    </p:spTree>
    <p:extLst>
      <p:ext uri="{BB962C8B-B14F-4D97-AF65-F5344CB8AC3E}">
        <p14:creationId xmlns:p14="http://schemas.microsoft.com/office/powerpoint/2010/main" val="3640098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en-US" sz="1300" dirty="0"/>
              <a:t>You may also be concerned about how much information your children are sharing online. Some examples of things that are probably OK for them to share include:</a:t>
            </a:r>
          </a:p>
          <a:p>
            <a:pPr marL="181240" indent="-181240">
              <a:buFont typeface="Arial" panose="020B0604020202020204" pitchFamily="34" charset="0"/>
              <a:buChar char="•"/>
            </a:pPr>
            <a:r>
              <a:rPr lang="en-US" sz="1300" dirty="0"/>
              <a:t>Pictures of family and friends - As long as they are posted with permission, most pictures kids post are harmless. Kids love to take and post pictures as a way to express themselves and document their lives.</a:t>
            </a:r>
          </a:p>
          <a:p>
            <a:pPr marL="181240" indent="-181240">
              <a:buFont typeface="Arial" panose="020B0604020202020204" pitchFamily="34" charset="0"/>
              <a:buChar char="•"/>
            </a:pPr>
            <a:r>
              <a:rPr lang="en-US" sz="1300" dirty="0"/>
              <a:t>Casual conversation in a game - Many kids play computer games or games on a console like Xbox that allow them to talk to other players. For example, kids on Club Penguin can talk to each other, but the website uses strict chat filters and pre-selected questions and answers. Other games, like </a:t>
            </a:r>
            <a:r>
              <a:rPr lang="en-US" sz="1300" i="1" dirty="0"/>
              <a:t>Call of Duty, </a:t>
            </a:r>
            <a:r>
              <a:rPr lang="en-US" sz="1300" dirty="0"/>
              <a:t>allow kids to talk directly to other players on headsets. This kind of casual conversation is usually fine when kids stick to talking about the game.</a:t>
            </a:r>
          </a:p>
          <a:p>
            <a:endParaRPr lang="en-US" sz="1300" dirty="0"/>
          </a:p>
          <a:p>
            <a:r>
              <a:rPr lang="en-US" sz="1300" dirty="0"/>
              <a:t>However, there are certain kinds of personal information that you definitely don’t want your kids revealing.</a:t>
            </a:r>
          </a:p>
        </p:txBody>
      </p:sp>
      <p:sp>
        <p:nvSpPr>
          <p:cNvPr id="4" name="Slide Number Placeholder 3"/>
          <p:cNvSpPr>
            <a:spLocks noGrp="1"/>
          </p:cNvSpPr>
          <p:nvPr>
            <p:ph type="sldNum" sz="quarter" idx="10"/>
          </p:nvPr>
        </p:nvSpPr>
        <p:spPr/>
        <p:txBody>
          <a:bodyPr/>
          <a:lstStyle/>
          <a:p>
            <a:fld id="{B1C1923F-20C3-4CAC-BD60-AEC561899EFB}" type="slidenum">
              <a:rPr lang="en-US" smtClean="0"/>
              <a:pPr/>
              <a:t>14</a:t>
            </a:fld>
            <a:endParaRPr lang="en-US"/>
          </a:p>
        </p:txBody>
      </p:sp>
    </p:spTree>
    <p:extLst>
      <p:ext uri="{BB962C8B-B14F-4D97-AF65-F5344CB8AC3E}">
        <p14:creationId xmlns:p14="http://schemas.microsoft.com/office/powerpoint/2010/main" val="114690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en-US" sz="1300" dirty="0"/>
              <a:t>Personal information that your children shouldn’t share </a:t>
            </a:r>
            <a:r>
              <a:rPr lang="en-US" sz="1300" dirty="0" err="1"/>
              <a:t>publically</a:t>
            </a:r>
            <a:r>
              <a:rPr lang="en-US" sz="1300" dirty="0"/>
              <a:t> online includes their:</a:t>
            </a:r>
          </a:p>
          <a:p>
            <a:pPr marL="181240" indent="-181240">
              <a:buFont typeface="Arial" panose="020B0604020202020204" pitchFamily="34" charset="0"/>
              <a:buChar char="•"/>
            </a:pPr>
            <a:r>
              <a:rPr lang="en-US" sz="1300" dirty="0"/>
              <a:t>Passwords.</a:t>
            </a:r>
          </a:p>
          <a:p>
            <a:pPr marL="181240" indent="-181240">
              <a:buFont typeface="Arial" panose="020B0604020202020204" pitchFamily="34" charset="0"/>
              <a:buChar char="•"/>
            </a:pPr>
            <a:r>
              <a:rPr lang="en-US" sz="1300" dirty="0"/>
              <a:t>Home address.</a:t>
            </a:r>
          </a:p>
          <a:p>
            <a:pPr marL="181240" indent="-181240">
              <a:buFont typeface="Arial" panose="020B0604020202020204" pitchFamily="34" charset="0"/>
              <a:buChar char="•"/>
            </a:pPr>
            <a:r>
              <a:rPr lang="en-US" sz="1300" dirty="0"/>
              <a:t>Location.</a:t>
            </a:r>
          </a:p>
          <a:p>
            <a:pPr marL="181240" indent="-181240">
              <a:buFont typeface="Arial" panose="020B0604020202020204" pitchFamily="34" charset="0"/>
              <a:buChar char="•"/>
            </a:pPr>
            <a:r>
              <a:rPr lang="en-US" sz="1300" dirty="0"/>
              <a:t>Home/cell phone number.</a:t>
            </a:r>
          </a:p>
          <a:p>
            <a:pPr marL="181240" indent="-181240">
              <a:buFont typeface="Arial" panose="020B0604020202020204" pitchFamily="34" charset="0"/>
              <a:buChar char="•"/>
            </a:pPr>
            <a:r>
              <a:rPr lang="en-US" sz="1300" dirty="0"/>
              <a:t>Email address.</a:t>
            </a:r>
            <a:endParaRPr lang="en-US" u="none" baseline="30000" dirty="0"/>
          </a:p>
        </p:txBody>
      </p:sp>
      <p:sp>
        <p:nvSpPr>
          <p:cNvPr id="4" name="Slide Number Placeholder 3"/>
          <p:cNvSpPr>
            <a:spLocks noGrp="1"/>
          </p:cNvSpPr>
          <p:nvPr>
            <p:ph type="sldNum" sz="quarter" idx="10"/>
          </p:nvPr>
        </p:nvSpPr>
        <p:spPr/>
        <p:txBody>
          <a:bodyPr/>
          <a:lstStyle/>
          <a:p>
            <a:fld id="{B1C1923F-20C3-4CAC-BD60-AEC561899EFB}" type="slidenum">
              <a:rPr lang="en-US" smtClean="0"/>
              <a:pPr/>
              <a:t>15</a:t>
            </a:fld>
            <a:endParaRPr lang="en-US"/>
          </a:p>
        </p:txBody>
      </p:sp>
    </p:spTree>
    <p:extLst>
      <p:ext uri="{BB962C8B-B14F-4D97-AF65-F5344CB8AC3E}">
        <p14:creationId xmlns:p14="http://schemas.microsoft.com/office/powerpoint/2010/main" val="19923974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Sharing personal information online is a security risk because it leaves your children open to:</a:t>
            </a:r>
          </a:p>
          <a:p>
            <a:pPr marL="181240" indent="-181240">
              <a:buFont typeface="Arial" panose="020B0604020202020204" pitchFamily="34" charset="0"/>
              <a:buChar char="•"/>
            </a:pPr>
            <a:r>
              <a:rPr lang="en-US" sz="1300" dirty="0"/>
              <a:t>Identity theft - Many identity thieves target children because you’re less likely to notice until your child is older, like when they apply for their first credit card. For example, they may steal children’s social security numbers, names and birthdates. </a:t>
            </a:r>
          </a:p>
          <a:p>
            <a:pPr marL="181240" indent="-181240">
              <a:buFont typeface="Arial" panose="020B0604020202020204" pitchFamily="34" charset="0"/>
              <a:buChar char="•"/>
            </a:pPr>
            <a:r>
              <a:rPr lang="en-US" sz="1300" dirty="0"/>
              <a:t>Online scams – Many children, especially young children, may be tricked into sharing passwords or visiting inappropriate websites by online scams promising prizes or money.</a:t>
            </a:r>
          </a:p>
          <a:p>
            <a:pPr marL="181240" indent="-181240">
              <a:buFont typeface="Arial" panose="020B0604020202020204" pitchFamily="34" charset="0"/>
              <a:buChar char="•"/>
            </a:pPr>
            <a:r>
              <a:rPr lang="en-US" sz="1300" dirty="0"/>
              <a:t>Hacking - Sharing passwords and other account details can result in someone hacking into children’s accounts and pretending to be them, or stealing files and other information you store on your computer.</a:t>
            </a:r>
          </a:p>
          <a:p>
            <a:pPr marL="181240" indent="-181240">
              <a:buFont typeface="Arial" panose="020B0604020202020204" pitchFamily="34" charset="0"/>
              <a:buChar char="•"/>
            </a:pPr>
            <a:r>
              <a:rPr lang="en-US" sz="1300" dirty="0"/>
              <a:t>Online Enticement- Online enticement involves an individual communicating with a child via the internet with the intent to commit a sexual offense or abduction. This is a broad category of online exploitation, that includes sextortion. where a child is being groomed to take sexually explicit images, meet face-to-face with someone for sexual purpose, or in some instances, to sell/trade the child’s sexual images.</a:t>
            </a:r>
          </a:p>
          <a:p>
            <a:pPr marL="181240" indent="-181240">
              <a:buFont typeface="Arial" panose="020B0604020202020204" pitchFamily="34" charset="0"/>
              <a:buChar char="•"/>
            </a:pPr>
            <a:r>
              <a:rPr lang="en-US" sz="1300" dirty="0"/>
              <a:t>Sextortion- A new online exploitation crime directed towards children in which non-physical forms of coercion are used, such as blackmail, to acquire sexual content from the child, engage in sex with the child, or obtain money from the child.</a:t>
            </a:r>
            <a:br>
              <a:rPr lang="en-US" sz="1300" dirty="0"/>
            </a:br>
            <a:endParaRPr lang="en-US" sz="1300" dirty="0"/>
          </a:p>
          <a:p>
            <a:r>
              <a:rPr lang="en-US" sz="1300" dirty="0"/>
              <a:t>You may think it’s safer for your child to lie about their name and age online, but that’s not always true. For example, it’s actually against Facebook’s Terms of Service to use a fake name or age. All accounts of anyone under the age of 18 are not open to the public, so make sure teens sign up using their real birthdays. If they pretend to be older, their account has less default security restrictions.</a:t>
            </a:r>
          </a:p>
          <a:p>
            <a:endParaRPr lang="en-US" sz="1300" dirty="0"/>
          </a:p>
          <a:p>
            <a:r>
              <a:rPr lang="en-US" sz="1300" b="1" u="sng" dirty="0"/>
              <a:t>Examples from the news</a:t>
            </a:r>
            <a:endParaRPr lang="en-US" sz="1300" u="sng" dirty="0"/>
          </a:p>
          <a:p>
            <a:pPr marL="181240" indent="-181240">
              <a:buFont typeface="Arial" panose="020B0604020202020204" pitchFamily="34" charset="0"/>
              <a:buChar char="•"/>
            </a:pPr>
            <a:r>
              <a:rPr lang="en-US" sz="1300" dirty="0"/>
              <a:t>A teen in Indiana was using her laptop when the screen suddenly went blank. It then displayed a warning from what looked like the FBI telling her she was going to go to jail if she didn’t pay up. Her parents realized it was a scam, but not before the scam artist took control of the laptop to snap a photo of the teen. </a:t>
            </a:r>
            <a:r>
              <a:rPr lang="en-US" sz="1300" baseline="30000" dirty="0"/>
              <a:t>3</a:t>
            </a:r>
            <a:endParaRPr lang="en-US" sz="1300" dirty="0"/>
          </a:p>
          <a:p>
            <a:pPr marL="181240" indent="-181240">
              <a:buFont typeface="Arial" panose="020B0604020202020204" pitchFamily="34" charset="0"/>
              <a:buChar char="•"/>
            </a:pPr>
            <a:r>
              <a:rPr lang="en-US" sz="1300" dirty="0"/>
              <a:t>One online scam lured kids onto gaming and survey websites by promising free stuff like video games. They were able to convince kids to give out their names, email addresses and other personal information. </a:t>
            </a:r>
            <a:r>
              <a:rPr lang="en-US" sz="1300" baseline="30000" dirty="0"/>
              <a:t>4</a:t>
            </a:r>
            <a:endParaRPr lang="en-US" sz="1300" dirty="0"/>
          </a:p>
        </p:txBody>
      </p:sp>
      <p:sp>
        <p:nvSpPr>
          <p:cNvPr id="4" name="Slide Number Placeholder 3"/>
          <p:cNvSpPr>
            <a:spLocks noGrp="1"/>
          </p:cNvSpPr>
          <p:nvPr>
            <p:ph type="sldNum" sz="quarter" idx="10"/>
          </p:nvPr>
        </p:nvSpPr>
        <p:spPr/>
        <p:txBody>
          <a:bodyPr/>
          <a:lstStyle/>
          <a:p>
            <a:fld id="{B1C1923F-20C3-4CAC-BD60-AEC561899EFB}" type="slidenum">
              <a:rPr lang="en-US" smtClean="0"/>
              <a:pPr/>
              <a:t>16</a:t>
            </a:fld>
            <a:endParaRPr lang="en-US"/>
          </a:p>
        </p:txBody>
      </p:sp>
    </p:spTree>
    <p:extLst>
      <p:ext uri="{BB962C8B-B14F-4D97-AF65-F5344CB8AC3E}">
        <p14:creationId xmlns:p14="http://schemas.microsoft.com/office/powerpoint/2010/main" val="9860697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en-US" baseline="0" dirty="0"/>
              <a:t>Here’s what you can do to help your kids from revealing too much personal information online:</a:t>
            </a:r>
          </a:p>
          <a:p>
            <a:pPr marL="181240" indent="-181240">
              <a:buFont typeface="Arial" pitchFamily="34" charset="0"/>
              <a:buChar char="•"/>
            </a:pPr>
            <a:r>
              <a:rPr lang="en-US" baseline="0" dirty="0"/>
              <a:t>Establish rules about what they can share and under what circumstances - For example, it’s OK for them to enter their address online if they’re ordering something from Amazon with your permission, but it’s not OK to enter their address in a pop-up that promises to send them a prize.</a:t>
            </a:r>
          </a:p>
          <a:p>
            <a:pPr marL="181240" indent="-181240" defTabSz="966612">
              <a:buFont typeface="Arial" pitchFamily="34" charset="0"/>
              <a:buChar char="•"/>
              <a:defRPr/>
            </a:pPr>
            <a:r>
              <a:rPr lang="en-US" baseline="0" dirty="0"/>
              <a:t>Learn about the reporting options of any websites and games they’re using - Each website and game will have its own tools to report issues such as stolen passwords or hacked accounts. Get to know them so you know what to do if there is a problem.</a:t>
            </a:r>
          </a:p>
          <a:p>
            <a:pPr marL="181240" indent="-181240">
              <a:buFont typeface="Arial" pitchFamily="34" charset="0"/>
              <a:buChar char="•"/>
            </a:pPr>
            <a:r>
              <a:rPr lang="en-US" baseline="0" dirty="0"/>
              <a:t>Check privacy settings - You should help kids set up their accounts and check their privacy settings often to make sure </a:t>
            </a:r>
            <a:r>
              <a:rPr lang="en-US" u="none" baseline="0" dirty="0"/>
              <a:t>they’re using the settings that </a:t>
            </a:r>
            <a:r>
              <a:rPr lang="en-US" baseline="0" dirty="0"/>
              <a:t>offer the most protection.</a:t>
            </a:r>
          </a:p>
          <a:p>
            <a:pPr marL="181240" indent="-181240" defTabSz="966612">
              <a:buFont typeface="Arial" pitchFamily="34" charset="0"/>
              <a:buChar char="•"/>
              <a:defRPr/>
            </a:pPr>
            <a:r>
              <a:rPr lang="en-US" baseline="0" dirty="0"/>
              <a:t>Help them create strong passwords and tell them not to share them with anyone but you - Passwords should be at least 8 characters long. Try using silly words or phrases that are easy to remember. Never use personal information in a password and change them often.</a:t>
            </a:r>
          </a:p>
          <a:p>
            <a:pPr marL="181240" indent="-181240" defTabSz="966612">
              <a:buFont typeface="Arial" pitchFamily="34" charset="0"/>
              <a:buChar char="•"/>
              <a:defRPr/>
            </a:pPr>
            <a:r>
              <a:rPr lang="en-US" baseline="0" dirty="0"/>
              <a:t>Talk about friends lists - NetSmartz recommends that children only add friends they know offline, but this may change as they get older. Talk to them about the types of friends you’re OK with them adding.</a:t>
            </a:r>
          </a:p>
          <a:p>
            <a:endParaRPr lang="en-US" dirty="0"/>
          </a:p>
          <a:p>
            <a:r>
              <a:rPr lang="en-US" b="1" u="sng" dirty="0"/>
              <a:t>Suggested Resources</a:t>
            </a:r>
          </a:p>
          <a:p>
            <a:pPr marL="181240" indent="-181240">
              <a:buFont typeface="Arial" pitchFamily="34" charset="0"/>
              <a:buChar char="•"/>
            </a:pPr>
            <a:r>
              <a:rPr lang="en-US" dirty="0"/>
              <a:t>Parents of younger children can check out the NetSmartzKids e-book, </a:t>
            </a:r>
            <a:r>
              <a:rPr lang="en-US" i="1" dirty="0"/>
              <a:t>Delivery for Webster</a:t>
            </a:r>
            <a:r>
              <a:rPr lang="en-US" dirty="0"/>
              <a:t>, that</a:t>
            </a:r>
            <a:r>
              <a:rPr lang="en-US" baseline="0" dirty="0"/>
              <a:t> teaches kids about not entering personal information into pop-ups, and the video “The Password Rap,” that helps kids create a strong password. They are both available at www.NetSmartzKids.org.</a:t>
            </a:r>
          </a:p>
          <a:p>
            <a:pPr marL="181240" indent="-181240">
              <a:buFont typeface="Arial" pitchFamily="34" charset="0"/>
              <a:buChar char="•"/>
            </a:pPr>
            <a:r>
              <a:rPr lang="en-US" baseline="0" dirty="0"/>
              <a:t>Facebook’s Family Safety Center at www.facebook.com/safety is an excellent resource for parents who have questions about protecting their children’s privacy on the site. Other sites and apps that are popular with teens, like Twitter and Instagram, also have their own safety and security pages with tips on protecting personal information.</a:t>
            </a:r>
          </a:p>
        </p:txBody>
      </p:sp>
      <p:sp>
        <p:nvSpPr>
          <p:cNvPr id="4" name="Slide Number Placeholder 3"/>
          <p:cNvSpPr>
            <a:spLocks noGrp="1"/>
          </p:cNvSpPr>
          <p:nvPr>
            <p:ph type="sldNum" sz="quarter" idx="10"/>
          </p:nvPr>
        </p:nvSpPr>
        <p:spPr/>
        <p:txBody>
          <a:bodyPr/>
          <a:lstStyle/>
          <a:p>
            <a:fld id="{B1C1923F-20C3-4CAC-BD60-AEC561899EFB}" type="slidenum">
              <a:rPr lang="en-US" smtClean="0"/>
              <a:pPr/>
              <a:t>17</a:t>
            </a:fld>
            <a:endParaRPr lang="en-US"/>
          </a:p>
        </p:txBody>
      </p:sp>
    </p:spTree>
    <p:extLst>
      <p:ext uri="{BB962C8B-B14F-4D97-AF65-F5344CB8AC3E}">
        <p14:creationId xmlns:p14="http://schemas.microsoft.com/office/powerpoint/2010/main" val="23651157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en-US" dirty="0"/>
              <a:t>In addition to being careful about the kind of information they post, you want to make sure your children are being careful about the images they share</a:t>
            </a:r>
            <a:r>
              <a:rPr lang="en-US" baseline="0" dirty="0"/>
              <a:t>. </a:t>
            </a:r>
            <a:r>
              <a:rPr lang="en-US" strike="noStrike" baseline="0" dirty="0"/>
              <a:t>Sexting is when teens send or post nude or partially nude images, usually via cell phone.</a:t>
            </a:r>
            <a:endParaRPr lang="en-US" strike="sngStrike" baseline="0" dirty="0"/>
          </a:p>
          <a:p>
            <a:endParaRPr lang="en-US" baseline="0" dirty="0"/>
          </a:p>
          <a:p>
            <a:r>
              <a:rPr lang="en-US" sz="1300" dirty="0"/>
              <a:t>It's hard to know for sure as the research varies widely, but recent studies suggest:</a:t>
            </a:r>
            <a:r>
              <a:rPr lang="en-US" sz="1300" baseline="30000" dirty="0"/>
              <a:t>5</a:t>
            </a:r>
            <a:r>
              <a:rPr lang="en-US" sz="1300" dirty="0"/>
              <a:t> </a:t>
            </a:r>
          </a:p>
          <a:p>
            <a:pPr marL="181240" indent="-181240">
              <a:buFont typeface="Arial" panose="020B0604020202020204" pitchFamily="34" charset="0"/>
              <a:buChar char="•"/>
            </a:pPr>
            <a:r>
              <a:rPr lang="en-US" sz="1300" dirty="0"/>
              <a:t>15% of teens have sexted </a:t>
            </a:r>
          </a:p>
          <a:p>
            <a:pPr marL="181240" indent="-181240">
              <a:buFont typeface="Arial" panose="020B0604020202020204" pitchFamily="34" charset="0"/>
              <a:buChar char="•"/>
            </a:pPr>
            <a:r>
              <a:rPr lang="en-US" sz="1300" dirty="0"/>
              <a:t>27% of teens say they have received a sext</a:t>
            </a:r>
          </a:p>
        </p:txBody>
      </p:sp>
      <p:sp>
        <p:nvSpPr>
          <p:cNvPr id="4" name="Slide Number Placeholder 3"/>
          <p:cNvSpPr>
            <a:spLocks noGrp="1"/>
          </p:cNvSpPr>
          <p:nvPr>
            <p:ph type="sldNum" sz="quarter" idx="10"/>
          </p:nvPr>
        </p:nvSpPr>
        <p:spPr/>
        <p:txBody>
          <a:bodyPr/>
          <a:lstStyle/>
          <a:p>
            <a:fld id="{B1C1923F-20C3-4CAC-BD60-AEC561899EFB}" type="slidenum">
              <a:rPr lang="en-US" smtClean="0"/>
              <a:pPr/>
              <a:t>18</a:t>
            </a:fld>
            <a:endParaRPr lang="en-US"/>
          </a:p>
        </p:txBody>
      </p:sp>
    </p:spTree>
    <p:extLst>
      <p:ext uri="{BB962C8B-B14F-4D97-AF65-F5344CB8AC3E}">
        <p14:creationId xmlns:p14="http://schemas.microsoft.com/office/powerpoint/2010/main" val="30874438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en-US" dirty="0"/>
              <a:t>Teens</a:t>
            </a:r>
            <a:r>
              <a:rPr lang="en-US" baseline="0" dirty="0"/>
              <a:t> sext for a variety of reasons. They may be:</a:t>
            </a:r>
          </a:p>
          <a:p>
            <a:pPr marL="181240" indent="-181240" defTabSz="966612">
              <a:buFont typeface="Arial" pitchFamily="34" charset="0"/>
              <a:buChar char="•"/>
              <a:defRPr/>
            </a:pPr>
            <a:r>
              <a:rPr lang="en-US" baseline="0" dirty="0"/>
              <a:t>Trying to be funny and sharing it with friends.</a:t>
            </a:r>
          </a:p>
          <a:p>
            <a:pPr marL="181240" indent="-181240" defTabSz="966612">
              <a:buFont typeface="Arial" pitchFamily="34" charset="0"/>
              <a:buChar char="•"/>
              <a:defRPr/>
            </a:pPr>
            <a:r>
              <a:rPr lang="en-US" baseline="0" dirty="0"/>
              <a:t>Trying to impress a crush who may or may not have asked for the picture.</a:t>
            </a:r>
          </a:p>
          <a:p>
            <a:pPr marL="181240" indent="-181240">
              <a:buFont typeface="Arial" pitchFamily="34" charset="0"/>
              <a:buChar char="•"/>
            </a:pPr>
            <a:r>
              <a:rPr lang="en-US" baseline="0" dirty="0"/>
              <a:t>Peer pressure or threats</a:t>
            </a:r>
          </a:p>
          <a:p>
            <a:pPr marL="181240" indent="-181240">
              <a:buFont typeface="Arial" pitchFamily="34" charset="0"/>
              <a:buChar char="•"/>
            </a:pPr>
            <a:r>
              <a:rPr lang="en-US" baseline="0" dirty="0"/>
              <a:t>Experimenting with relationships, sexual behavior, and boundaries.</a:t>
            </a:r>
          </a:p>
          <a:p>
            <a:pPr marL="181240" indent="-181240">
              <a:buFont typeface="Arial" pitchFamily="34" charset="0"/>
              <a:buChar char="•"/>
            </a:pPr>
            <a:endParaRPr lang="en-US" baseline="0" dirty="0"/>
          </a:p>
          <a:p>
            <a:pPr marL="0" indent="0">
              <a:buFont typeface="Arial" pitchFamily="34" charset="0"/>
              <a:buNone/>
            </a:pPr>
            <a:r>
              <a:rPr lang="en-US" baseline="0" dirty="0"/>
              <a:t>Sexting can be part of normal adolescent development that often includes risk-taking and boundary testing. However, o</a:t>
            </a:r>
            <a:r>
              <a:rPr lang="en-US" sz="1300" dirty="0"/>
              <a:t>ne study found that teens who engage in sexting are more likely to be engaged in other risky sexual behaviors, including unprotected sex.</a:t>
            </a:r>
            <a:r>
              <a:rPr lang="en-US" sz="1300" baseline="30000" dirty="0"/>
              <a:t>6</a:t>
            </a:r>
            <a:r>
              <a:rPr lang="en-US" sz="1300" dirty="0"/>
              <a:t>  This suggests that sexting is part of a pattern of risky behaviors for certain teens.</a:t>
            </a:r>
          </a:p>
        </p:txBody>
      </p:sp>
      <p:sp>
        <p:nvSpPr>
          <p:cNvPr id="4" name="Slide Number Placeholder 3"/>
          <p:cNvSpPr>
            <a:spLocks noGrp="1"/>
          </p:cNvSpPr>
          <p:nvPr>
            <p:ph type="sldNum" sz="quarter" idx="10"/>
          </p:nvPr>
        </p:nvSpPr>
        <p:spPr/>
        <p:txBody>
          <a:bodyPr/>
          <a:lstStyle/>
          <a:p>
            <a:fld id="{B1C1923F-20C3-4CAC-BD60-AEC561899EFB}" type="slidenum">
              <a:rPr lang="en-US" smtClean="0"/>
              <a:pPr/>
              <a:t>19</a:t>
            </a:fld>
            <a:endParaRPr lang="en-US"/>
          </a:p>
        </p:txBody>
      </p:sp>
    </p:spTree>
    <p:extLst>
      <p:ext uri="{BB962C8B-B14F-4D97-AF65-F5344CB8AC3E}">
        <p14:creationId xmlns:p14="http://schemas.microsoft.com/office/powerpoint/2010/main" val="33407068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en-US" dirty="0"/>
              <a:t>There are many consequences to sexting, some</a:t>
            </a:r>
            <a:r>
              <a:rPr lang="en-US" baseline="0" dirty="0"/>
              <a:t> of which you saw in the video:</a:t>
            </a:r>
          </a:p>
          <a:p>
            <a:pPr marL="181240" indent="-181240">
              <a:buFont typeface="Arial" pitchFamily="34" charset="0"/>
              <a:buChar char="•"/>
            </a:pPr>
            <a:r>
              <a:rPr lang="en-US" baseline="0" dirty="0"/>
              <a:t>Humiliation at home, at school and online if the image spreads.</a:t>
            </a:r>
          </a:p>
          <a:p>
            <a:pPr marL="181240" indent="-181240">
              <a:buFont typeface="Arial" pitchFamily="34" charset="0"/>
              <a:buChar char="•"/>
            </a:pPr>
            <a:r>
              <a:rPr lang="en-US" baseline="0" dirty="0"/>
              <a:t>Bullying by peers, sometimes so extreme teens don’t want to go to school.</a:t>
            </a:r>
          </a:p>
          <a:p>
            <a:pPr marL="181240" indent="-181240">
              <a:buFont typeface="Arial" pitchFamily="34" charset="0"/>
              <a:buChar char="•"/>
            </a:pPr>
            <a:r>
              <a:rPr lang="en-US" dirty="0"/>
              <a:t>Blackmail</a:t>
            </a:r>
            <a:r>
              <a:rPr lang="en-US" baseline="0" dirty="0"/>
              <a:t> by someone threatening to distribute earlier sexting images if they don’t send more.</a:t>
            </a:r>
          </a:p>
          <a:p>
            <a:pPr marL="181240" indent="-181240">
              <a:buFont typeface="Arial" pitchFamily="34" charset="0"/>
              <a:buChar char="•"/>
            </a:pPr>
            <a:r>
              <a:rPr lang="en-US" baseline="0" dirty="0"/>
              <a:t>Suspension or expulsion from school, or losing a spot on a school sports team.</a:t>
            </a:r>
          </a:p>
          <a:p>
            <a:pPr marL="181240" indent="-181240">
              <a:buFont typeface="Arial" pitchFamily="34" charset="0"/>
              <a:buChar char="•"/>
            </a:pPr>
            <a:r>
              <a:rPr lang="en-US" baseline="0" dirty="0"/>
              <a:t>Police involvement, which does not usually result in the teen being charged with a serious crime, but may result in mandated education programs or community service.</a:t>
            </a:r>
          </a:p>
        </p:txBody>
      </p:sp>
      <p:sp>
        <p:nvSpPr>
          <p:cNvPr id="4" name="Slide Number Placeholder 3"/>
          <p:cNvSpPr>
            <a:spLocks noGrp="1"/>
          </p:cNvSpPr>
          <p:nvPr>
            <p:ph type="sldNum" sz="quarter" idx="10"/>
          </p:nvPr>
        </p:nvSpPr>
        <p:spPr/>
        <p:txBody>
          <a:bodyPr/>
          <a:lstStyle/>
          <a:p>
            <a:fld id="{B1C1923F-20C3-4CAC-BD60-AEC561899EFB}" type="slidenum">
              <a:rPr lang="en-US" smtClean="0"/>
              <a:pPr/>
              <a:t>20</a:t>
            </a:fld>
            <a:endParaRPr lang="en-US"/>
          </a:p>
        </p:txBody>
      </p:sp>
    </p:spTree>
    <p:extLst>
      <p:ext uri="{BB962C8B-B14F-4D97-AF65-F5344CB8AC3E}">
        <p14:creationId xmlns:p14="http://schemas.microsoft.com/office/powerpoint/2010/main" val="244238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en-US" sz="1300" b="0" dirty="0"/>
              <a:t>This presentation was created by the National Center for Missing and Exploited Children. The National Center's mission is to </a:t>
            </a:r>
          </a:p>
          <a:p>
            <a:pPr marL="342900" indent="-342900">
              <a:buAutoNum type="arabicParenR"/>
            </a:pPr>
            <a:r>
              <a:rPr lang="en-US" sz="1300" b="0" dirty="0"/>
              <a:t>Find missing children </a:t>
            </a:r>
          </a:p>
          <a:p>
            <a:pPr marL="342900" indent="-342900">
              <a:buAutoNum type="arabicParenR"/>
            </a:pPr>
            <a:r>
              <a:rPr lang="en-US" sz="1300" b="0" dirty="0"/>
              <a:t>Reduce child sexual exploitation</a:t>
            </a:r>
          </a:p>
          <a:p>
            <a:pPr marL="342900" indent="-342900">
              <a:buAutoNum type="arabicParenR"/>
            </a:pPr>
            <a:r>
              <a:rPr lang="en-US" sz="1300" b="0" dirty="0"/>
              <a:t>Prevent Future Victimization</a:t>
            </a:r>
          </a:p>
          <a:p>
            <a:endParaRPr lang="en-US" sz="1300" dirty="0"/>
          </a:p>
          <a:p>
            <a:r>
              <a:rPr lang="en-US" sz="1300" dirty="0" err="1"/>
              <a:t>NetSmartz</a:t>
            </a:r>
            <a:r>
              <a:rPr lang="en-US" sz="1300" dirty="0"/>
              <a:t> is a safety program that:</a:t>
            </a:r>
          </a:p>
          <a:p>
            <a:pPr marL="181240" indent="-181240">
              <a:buFont typeface="Arial" panose="020B0604020202020204" pitchFamily="34" charset="0"/>
              <a:buChar char="•"/>
            </a:pPr>
            <a:r>
              <a:rPr lang="en-US" sz="1300" dirty="0"/>
              <a:t>Teaches children ages 5 to 17 about how to make better choices online and become responsible digital citizens.</a:t>
            </a:r>
          </a:p>
          <a:p>
            <a:pPr marL="181240" indent="-181240">
              <a:buFont typeface="Arial" panose="020B0604020202020204" pitchFamily="34" charset="0"/>
              <a:buChar char="•"/>
            </a:pPr>
            <a:r>
              <a:rPr lang="en-US" sz="1300" dirty="0"/>
              <a:t>Guides parents in protecting their children online.</a:t>
            </a:r>
          </a:p>
          <a:p>
            <a:pPr marL="181240" indent="-181240">
              <a:buFont typeface="Arial" panose="020B0604020202020204" pitchFamily="34" charset="0"/>
              <a:buChar char="•"/>
            </a:pPr>
            <a:r>
              <a:rPr lang="en-US" sz="1300" dirty="0"/>
              <a:t>Offers a variety of free resources, including games, videos, classroom lessons and presentations like this one.</a:t>
            </a:r>
          </a:p>
          <a:p>
            <a:endParaRPr lang="en-US" sz="1300" dirty="0"/>
          </a:p>
          <a:p>
            <a:r>
              <a:rPr lang="en-US" sz="1300" dirty="0"/>
              <a:t>You can find these resources at MissingKids.org/</a:t>
            </a:r>
            <a:r>
              <a:rPr lang="en-US" sz="1300" dirty="0" err="1"/>
              <a:t>NetSmartz</a:t>
            </a:r>
            <a:r>
              <a:rPr lang="en-US" sz="1300" baseline="0" dirty="0"/>
              <a:t> </a:t>
            </a:r>
            <a:r>
              <a:rPr lang="en-US" sz="1300" dirty="0"/>
              <a:t>and more about all of the National Center's prevention programs at MissingKids.org/Education</a:t>
            </a:r>
          </a:p>
        </p:txBody>
      </p:sp>
      <p:sp>
        <p:nvSpPr>
          <p:cNvPr id="4" name="Slide Number Placeholder 3"/>
          <p:cNvSpPr>
            <a:spLocks noGrp="1"/>
          </p:cNvSpPr>
          <p:nvPr>
            <p:ph type="sldNum" sz="quarter" idx="10"/>
          </p:nvPr>
        </p:nvSpPr>
        <p:spPr/>
        <p:txBody>
          <a:bodyPr/>
          <a:lstStyle/>
          <a:p>
            <a:fld id="{B1C1923F-20C3-4CAC-BD60-AEC561899EFB}" type="slidenum">
              <a:rPr lang="en-US" smtClean="0"/>
              <a:pPr/>
              <a:t>3</a:t>
            </a:fld>
            <a:endParaRPr lang="en-US"/>
          </a:p>
        </p:txBody>
      </p:sp>
    </p:spTree>
    <p:extLst>
      <p:ext uri="{BB962C8B-B14F-4D97-AF65-F5344CB8AC3E}">
        <p14:creationId xmlns:p14="http://schemas.microsoft.com/office/powerpoint/2010/main" val="11627463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en-US" sz="1300" dirty="0"/>
              <a:t>Here are some things you can do to address sexting with your child:</a:t>
            </a:r>
          </a:p>
          <a:p>
            <a:pPr marL="181240" indent="-181240">
              <a:buFont typeface="Arial" panose="020B0604020202020204" pitchFamily="34" charset="0"/>
              <a:buChar char="•"/>
            </a:pPr>
            <a:r>
              <a:rPr lang="en-US" sz="1300" dirty="0"/>
              <a:t>Talk to them about the consequences - They may not realize they can get in trouble at school or with the police. They also may not realize the image can stay online for a long time if it spreads.</a:t>
            </a:r>
          </a:p>
          <a:p>
            <a:pPr marL="181240" indent="-181240">
              <a:buFont typeface="Arial" panose="020B0604020202020204" pitchFamily="34" charset="0"/>
              <a:buChar char="•"/>
            </a:pPr>
            <a:r>
              <a:rPr lang="en-US" sz="1300" dirty="0"/>
              <a:t>Tell them </a:t>
            </a:r>
            <a:r>
              <a:rPr lang="en-US" sz="1300" u="sng" dirty="0"/>
              <a:t>never</a:t>
            </a:r>
            <a:r>
              <a:rPr lang="en-US" sz="1300" dirty="0"/>
              <a:t> to forward a sexting image - This could mean big trouble at school and with the police. Plus, it’s a major violation of trust and exposes the person in the picture to potential ridicule.</a:t>
            </a:r>
          </a:p>
          <a:p>
            <a:pPr marL="181240" indent="-181240">
              <a:buFont typeface="Arial" panose="020B0604020202020204" pitchFamily="34" charset="0"/>
              <a:buChar char="•"/>
            </a:pPr>
            <a:r>
              <a:rPr lang="en-US" sz="1300" dirty="0"/>
              <a:t>Discuss healthy sexual relationships - Be open and honest; they should be able to talk to you about sexual things. Make sure they know what’s healthy and what’s not. Emphasize that anyone who pressures them to send a sexual picture is </a:t>
            </a:r>
            <a:r>
              <a:rPr lang="en-US" sz="1300" u="sng" dirty="0"/>
              <a:t>not</a:t>
            </a:r>
            <a:r>
              <a:rPr lang="en-US" sz="1300" dirty="0"/>
              <a:t> someone they can trust.</a:t>
            </a:r>
          </a:p>
          <a:p>
            <a:pPr marL="181240" indent="-181240">
              <a:buFont typeface="Arial" panose="020B0604020202020204" pitchFamily="34" charset="0"/>
              <a:buChar char="•"/>
            </a:pPr>
            <a:r>
              <a:rPr lang="en-US" sz="1300" dirty="0"/>
              <a:t>Talk about ways an image can spread online – Even if your child thinks their boyfriend or girlfriend would never forward their picture, there are other ways a photo could spread, such as if a phone is lost, borrowed or stolen.</a:t>
            </a:r>
          </a:p>
          <a:p>
            <a:pPr marL="181240" indent="-181240">
              <a:buFont typeface="Arial" panose="020B0604020202020204" pitchFamily="34" charset="0"/>
              <a:buChar char="•"/>
            </a:pPr>
            <a:r>
              <a:rPr lang="en-US" sz="1300" dirty="0"/>
              <a:t>Report it to your child’s school or the police if you know a child is being blackmailed, a photo is being passed around without consent or a child is being bullied. Ignoring the situation will not help the child in the photo. You can also make a report with the National Center for Missing &amp; Exploited Children’s </a:t>
            </a:r>
            <a:r>
              <a:rPr lang="en-US" sz="1300" dirty="0" err="1"/>
              <a:t>CyberTipline</a:t>
            </a:r>
            <a:r>
              <a:rPr lang="en-US" sz="1300" dirty="0"/>
              <a:t> at CyberTipline.org.</a:t>
            </a:r>
          </a:p>
          <a:p>
            <a:r>
              <a:rPr lang="en-US" sz="1300" dirty="0"/>
              <a:t> </a:t>
            </a:r>
          </a:p>
          <a:p>
            <a:r>
              <a:rPr lang="en-US" sz="1300" b="1" u="sng" dirty="0"/>
              <a:t>Suggested Resources</a:t>
            </a:r>
            <a:endParaRPr lang="en-US" sz="1300" dirty="0"/>
          </a:p>
          <a:p>
            <a:pPr marL="181240" indent="-181240">
              <a:buFont typeface="Arial" panose="020B0604020202020204" pitchFamily="34" charset="0"/>
              <a:buChar char="•"/>
            </a:pPr>
            <a:r>
              <a:rPr lang="en-US" sz="1300" dirty="0">
                <a:solidFill>
                  <a:schemeClr val="tx1"/>
                </a:solidFill>
              </a:rPr>
              <a:t>NetSmartz has tip sheets for teens and parents about sexting at </a:t>
            </a:r>
            <a:r>
              <a:rPr lang="en-US" sz="1300" u="none" dirty="0">
                <a:solidFill>
                  <a:schemeClr val="tx1"/>
                </a:solidFill>
              </a:rPr>
              <a:t>MissingKids.org/</a:t>
            </a:r>
            <a:r>
              <a:rPr lang="en-US" sz="1300" u="none" dirty="0" err="1">
                <a:solidFill>
                  <a:schemeClr val="tx1"/>
                </a:solidFill>
              </a:rPr>
              <a:t>NetSmartz</a:t>
            </a:r>
            <a:r>
              <a:rPr lang="en-US" sz="1300" u="none" dirty="0">
                <a:solidFill>
                  <a:schemeClr val="tx1"/>
                </a:solidFill>
              </a:rPr>
              <a:t>/</a:t>
            </a:r>
            <a:r>
              <a:rPr lang="en-US" sz="1300" u="none" dirty="0" err="1">
                <a:solidFill>
                  <a:schemeClr val="tx1"/>
                </a:solidFill>
              </a:rPr>
              <a:t>resources#tipsheets</a:t>
            </a:r>
            <a:r>
              <a:rPr lang="en-US" sz="1300" dirty="0">
                <a:solidFill>
                  <a:schemeClr val="tx1"/>
                </a:solidFill>
              </a:rPr>
              <a:t>.</a:t>
            </a:r>
          </a:p>
        </p:txBody>
      </p:sp>
      <p:sp>
        <p:nvSpPr>
          <p:cNvPr id="4" name="Slide Number Placeholder 3"/>
          <p:cNvSpPr>
            <a:spLocks noGrp="1"/>
          </p:cNvSpPr>
          <p:nvPr>
            <p:ph type="sldNum" sz="quarter" idx="10"/>
          </p:nvPr>
        </p:nvSpPr>
        <p:spPr/>
        <p:txBody>
          <a:bodyPr/>
          <a:lstStyle/>
          <a:p>
            <a:fld id="{B1C1923F-20C3-4CAC-BD60-AEC561899EFB}" type="slidenum">
              <a:rPr lang="en-US" smtClean="0"/>
              <a:pPr/>
              <a:t>21</a:t>
            </a:fld>
            <a:endParaRPr lang="en-US"/>
          </a:p>
        </p:txBody>
      </p:sp>
    </p:spTree>
    <p:extLst>
      <p:ext uri="{BB962C8B-B14F-4D97-AF65-F5344CB8AC3E}">
        <p14:creationId xmlns:p14="http://schemas.microsoft.com/office/powerpoint/2010/main" val="33382170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The majority of sexual solicitations and aggressive solicitations occur among older teens. Most teens are solicited by their peers or young adults in a very casual way and report not being very bothered by it. Many of them simply remove themselves from the situation by blocking the person who sent the inappropriate request, asking them to stop, or leaving the site.</a:t>
            </a:r>
            <a:r>
              <a:rPr lang="en-US" sz="1300" baseline="30000" dirty="0"/>
              <a:t>8</a:t>
            </a:r>
          </a:p>
        </p:txBody>
      </p:sp>
      <p:sp>
        <p:nvSpPr>
          <p:cNvPr id="4" name="Slide Number Placeholder 3"/>
          <p:cNvSpPr>
            <a:spLocks noGrp="1"/>
          </p:cNvSpPr>
          <p:nvPr>
            <p:ph type="sldNum" sz="quarter" idx="10"/>
          </p:nvPr>
        </p:nvSpPr>
        <p:spPr/>
        <p:txBody>
          <a:bodyPr/>
          <a:lstStyle/>
          <a:p>
            <a:fld id="{B1C1923F-20C3-4CAC-BD60-AEC561899EFB}" type="slidenum">
              <a:rPr lang="en-US" smtClean="0"/>
              <a:pPr/>
              <a:t>22</a:t>
            </a:fld>
            <a:endParaRPr lang="en-US"/>
          </a:p>
        </p:txBody>
      </p:sp>
    </p:spTree>
    <p:extLst>
      <p:ext uri="{BB962C8B-B14F-4D97-AF65-F5344CB8AC3E}">
        <p14:creationId xmlns:p14="http://schemas.microsoft.com/office/powerpoint/2010/main" val="1945629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Although most teens aren’t bothered by sexual solicitations, there are some that lead to dangerous online relationships with predatory offenders. In these cases, the offenders begin to play on children’s vulnerabilities by offering them affection and attention. This manipulative process is called grooming.</a:t>
            </a:r>
          </a:p>
          <a:p>
            <a:endParaRPr lang="en-US" sz="1300" dirty="0"/>
          </a:p>
          <a:p>
            <a:r>
              <a:rPr lang="en-US" sz="1300" dirty="0"/>
              <a:t>Offenders entice children by:</a:t>
            </a:r>
          </a:p>
          <a:p>
            <a:pPr marL="181240" indent="-181240">
              <a:buFont typeface="Arial" panose="020B0604020202020204" pitchFamily="34" charset="0"/>
              <a:buChar char="•"/>
            </a:pPr>
            <a:r>
              <a:rPr lang="en-US" sz="1300" dirty="0"/>
              <a:t>Exploiting their natural curiosity about sex.</a:t>
            </a:r>
          </a:p>
          <a:p>
            <a:pPr marL="181240" indent="-181240">
              <a:buFont typeface="Arial" panose="020B0604020202020204" pitchFamily="34" charset="0"/>
              <a:buChar char="•"/>
            </a:pPr>
            <a:r>
              <a:rPr lang="en-US" sz="1300" dirty="0"/>
              <a:t>Lowering the child’s inhibitions by gradually introducing explicit images and child sex abuse images.</a:t>
            </a:r>
          </a:p>
          <a:p>
            <a:pPr marL="181240" indent="-181240">
              <a:buFont typeface="Arial" panose="020B0604020202020204" pitchFamily="34" charset="0"/>
              <a:buChar char="•"/>
            </a:pPr>
            <a:r>
              <a:rPr lang="en-US" sz="1300" dirty="0"/>
              <a:t>Using his or her adult status to influence and control a child’s behavior.</a:t>
            </a:r>
          </a:p>
          <a:p>
            <a:pPr marL="181240" indent="-181240">
              <a:buFont typeface="Arial" panose="020B0604020202020204" pitchFamily="34" charset="0"/>
              <a:buChar char="•"/>
            </a:pPr>
            <a:r>
              <a:rPr lang="en-US" sz="1300" dirty="0"/>
              <a:t>Offering gifts like cell phones and gift cards.</a:t>
            </a:r>
          </a:p>
          <a:p>
            <a:pPr marL="181240" indent="-181240">
              <a:buFont typeface="Arial" panose="020B0604020202020204" pitchFamily="34" charset="0"/>
              <a:buChar char="•"/>
            </a:pPr>
            <a:endParaRPr lang="en-US" sz="1300" dirty="0"/>
          </a:p>
          <a:p>
            <a:pPr marL="0" indent="0">
              <a:buFont typeface="Arial" panose="020B0604020202020204" pitchFamily="34" charset="0"/>
              <a:buNone/>
            </a:pPr>
            <a:r>
              <a:rPr lang="en-US" sz="1300" dirty="0"/>
              <a:t>It is important to note that sexual exploitation and abuse does not always involve grooming. ALL inappropriate or exploitive behavior needs to be addressed and reported.</a:t>
            </a:r>
          </a:p>
        </p:txBody>
      </p:sp>
      <p:sp>
        <p:nvSpPr>
          <p:cNvPr id="4" name="Slide Number Placeholder 3"/>
          <p:cNvSpPr>
            <a:spLocks noGrp="1"/>
          </p:cNvSpPr>
          <p:nvPr>
            <p:ph type="sldNum" sz="quarter" idx="10"/>
          </p:nvPr>
        </p:nvSpPr>
        <p:spPr/>
        <p:txBody>
          <a:bodyPr/>
          <a:lstStyle/>
          <a:p>
            <a:fld id="{B1C1923F-20C3-4CAC-BD60-AEC561899EFB}" type="slidenum">
              <a:rPr lang="en-US" smtClean="0"/>
              <a:pPr/>
              <a:t>23</a:t>
            </a:fld>
            <a:endParaRPr lang="en-US"/>
          </a:p>
        </p:txBody>
      </p:sp>
    </p:spTree>
    <p:extLst>
      <p:ext uri="{BB962C8B-B14F-4D97-AF65-F5344CB8AC3E}">
        <p14:creationId xmlns:p14="http://schemas.microsoft.com/office/powerpoint/2010/main" val="8280303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en-US" sz="1300" dirty="0"/>
              <a:t>Here are some signs of grooming you should look for. Check if your child is:</a:t>
            </a:r>
          </a:p>
          <a:p>
            <a:pPr marL="181240" indent="-181240">
              <a:buFont typeface="Arial" panose="020B0604020202020204" pitchFamily="34" charset="0"/>
              <a:buChar char="•"/>
            </a:pPr>
            <a:r>
              <a:rPr lang="en-US" sz="1300" dirty="0"/>
              <a:t>Receiving gifts through the mail, like bus tickets, cell phones and webcams.</a:t>
            </a:r>
          </a:p>
          <a:p>
            <a:pPr marL="181240" indent="-181240">
              <a:buFont typeface="Arial" panose="020B0604020202020204" pitchFamily="34" charset="0"/>
              <a:buChar char="•"/>
            </a:pPr>
            <a:r>
              <a:rPr lang="en-US" sz="1300" dirty="0"/>
              <a:t>Calling unknown numbers.</a:t>
            </a:r>
          </a:p>
          <a:p>
            <a:pPr marL="181240" indent="-181240">
              <a:buFont typeface="Arial" panose="020B0604020202020204" pitchFamily="34" charset="0"/>
              <a:buChar char="•"/>
            </a:pPr>
            <a:r>
              <a:rPr lang="en-US" sz="1300" dirty="0"/>
              <a:t>Rejecting family and friends in favor of spending time online.</a:t>
            </a:r>
          </a:p>
          <a:p>
            <a:pPr marL="181240" indent="-181240">
              <a:buFont typeface="Arial" panose="020B0604020202020204" pitchFamily="34" charset="0"/>
              <a:buChar char="•"/>
            </a:pPr>
            <a:r>
              <a:rPr lang="en-US" sz="1300" dirty="0"/>
              <a:t>Getting upset when he or she can’t get online.</a:t>
            </a:r>
          </a:p>
          <a:p>
            <a:pPr marL="181240" indent="-181240">
              <a:buFont typeface="Arial" panose="020B0604020202020204" pitchFamily="34" charset="0"/>
              <a:buChar char="•"/>
            </a:pPr>
            <a:r>
              <a:rPr lang="en-US" sz="1300" dirty="0"/>
              <a:t>Minimizing the screen or turning off the monitor when you come into the room.</a:t>
            </a:r>
          </a:p>
          <a:p>
            <a:endParaRPr lang="en-US" sz="1300" dirty="0"/>
          </a:p>
          <a:p>
            <a:r>
              <a:rPr lang="en-US" sz="1300" dirty="0"/>
              <a:t>If you see any of these signs, don’t ignore them. Talk to your children. Check out what they’re doing online and who they’re talking to. Get help immediately if you suspect something is wrong.</a:t>
            </a:r>
          </a:p>
          <a:p>
            <a:endParaRPr lang="en-US" sz="1300" dirty="0"/>
          </a:p>
          <a:p>
            <a:r>
              <a:rPr lang="en-US" sz="1300" dirty="0"/>
              <a:t>Again, all inappropriate, abusive, or exploitive behavior needs to be responded to and reported whether or not signs of grooming are present.</a:t>
            </a:r>
          </a:p>
        </p:txBody>
      </p:sp>
      <p:sp>
        <p:nvSpPr>
          <p:cNvPr id="4" name="Slide Number Placeholder 3"/>
          <p:cNvSpPr>
            <a:spLocks noGrp="1"/>
          </p:cNvSpPr>
          <p:nvPr>
            <p:ph type="sldNum" sz="quarter" idx="10"/>
          </p:nvPr>
        </p:nvSpPr>
        <p:spPr/>
        <p:txBody>
          <a:bodyPr/>
          <a:lstStyle/>
          <a:p>
            <a:fld id="{B1C1923F-20C3-4CAC-BD60-AEC561899EFB}" type="slidenum">
              <a:rPr lang="en-US" smtClean="0"/>
              <a:pPr/>
              <a:t>24</a:t>
            </a:fld>
            <a:endParaRPr lang="en-US"/>
          </a:p>
        </p:txBody>
      </p:sp>
    </p:spTree>
    <p:extLst>
      <p:ext uri="{BB962C8B-B14F-4D97-AF65-F5344CB8AC3E}">
        <p14:creationId xmlns:p14="http://schemas.microsoft.com/office/powerpoint/2010/main" val="15594488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en-US" sz="1300" dirty="0"/>
              <a:t>There are several things you can do to keep your child safe from predatory offenders:</a:t>
            </a:r>
          </a:p>
          <a:p>
            <a:pPr marL="181240" indent="-181240">
              <a:buFont typeface="Arial" panose="020B0604020202020204" pitchFamily="34" charset="0"/>
              <a:buChar char="•"/>
            </a:pPr>
            <a:r>
              <a:rPr lang="en-US" sz="1300" dirty="0"/>
              <a:t>Talk to your child about sex and relationships – Talk to them about what makes a healthy relationship. Have an open-door policy so they will not seek answers or inappropriate relationships online. </a:t>
            </a:r>
          </a:p>
          <a:p>
            <a:pPr marL="181240" indent="-181240">
              <a:buFont typeface="Arial" panose="020B0604020202020204" pitchFamily="34" charset="0"/>
              <a:buChar char="•"/>
            </a:pPr>
            <a:r>
              <a:rPr lang="en-US" sz="1300" dirty="0"/>
              <a:t>Keep in mind that many teens are flattered by attention from older people. Make it clear that a 22-year-old flirting with them is not flattering; it’s inappropriate. </a:t>
            </a:r>
          </a:p>
          <a:p>
            <a:pPr marL="181240" indent="-181240">
              <a:buFont typeface="Arial" panose="020B0604020202020204" pitchFamily="34" charset="0"/>
              <a:buChar char="•"/>
            </a:pPr>
            <a:r>
              <a:rPr lang="en-US" sz="1300" dirty="0"/>
              <a:t>This type of conversation can even start with young children. Talk to them about what is OK for people to talk about online and what is not OK.</a:t>
            </a:r>
          </a:p>
          <a:p>
            <a:pPr marL="181240" indent="-181240">
              <a:buFont typeface="Arial" panose="020B0604020202020204" pitchFamily="34" charset="0"/>
              <a:buChar char="•"/>
            </a:pPr>
            <a:r>
              <a:rPr lang="en-US" sz="1300" dirty="0"/>
              <a:t>Set a policy about meeting offline for older teens – If you’re not comfortable with it, then tell them they are not allowed to meet online friends in person. If you think it’s OK, then establish rules to make it safer. Suggested rules include having teens:</a:t>
            </a:r>
          </a:p>
          <a:p>
            <a:pPr marL="664546" lvl="1" indent="-181240">
              <a:buFont typeface="Arial" panose="020B0604020202020204" pitchFamily="34" charset="0"/>
              <a:buChar char="•"/>
            </a:pPr>
            <a:r>
              <a:rPr lang="en-US" sz="1300" dirty="0"/>
              <a:t>Get your permission before agreeing to meet.</a:t>
            </a:r>
          </a:p>
          <a:p>
            <a:pPr marL="664546" lvl="1" indent="-181240">
              <a:buFont typeface="Arial" panose="020B0604020202020204" pitchFamily="34" charset="0"/>
              <a:buChar char="•"/>
            </a:pPr>
            <a:r>
              <a:rPr lang="en-US" sz="1300" dirty="0"/>
              <a:t>Go with you or another adult.</a:t>
            </a:r>
          </a:p>
          <a:p>
            <a:pPr marL="664546" lvl="1" indent="-181240">
              <a:buFont typeface="Arial" panose="020B0604020202020204" pitchFamily="34" charset="0"/>
              <a:buChar char="•"/>
            </a:pPr>
            <a:r>
              <a:rPr lang="en-US" sz="1300" dirty="0"/>
              <a:t>Meet in a public place and not leave.</a:t>
            </a:r>
          </a:p>
          <a:p>
            <a:pPr marL="181240" indent="-181240">
              <a:buFont typeface="Arial" panose="020B0604020202020204" pitchFamily="34" charset="0"/>
              <a:buChar char="•"/>
            </a:pPr>
            <a:r>
              <a:rPr lang="en-US" sz="1300" dirty="0"/>
              <a:t>Know your child’s online friends - Encourage them not to accept friend requests from anyone they don’t already know. Ask questions about the people on their friends list, such as “How did you meet?” and “What do you talk about?” Keep in mind that some offenders use the Internet to target minors they already know. If someone your child knows contacts them online, they should check with you before responding.</a:t>
            </a:r>
          </a:p>
          <a:p>
            <a:pPr marL="181240" indent="-181240">
              <a:buFont typeface="Arial" panose="020B0604020202020204" pitchFamily="34" charset="0"/>
              <a:buChar char="•"/>
            </a:pPr>
            <a:r>
              <a:rPr lang="en-US" sz="1300" dirty="0"/>
              <a:t>Teach your child the warning signs - Talk to them about grooming and ways people may try to manipulate them.</a:t>
            </a:r>
          </a:p>
          <a:p>
            <a:pPr marL="181240" indent="-181240">
              <a:buFont typeface="Arial" panose="020B0604020202020204" pitchFamily="34" charset="0"/>
              <a:buChar char="•"/>
            </a:pPr>
            <a:r>
              <a:rPr lang="en-US" sz="1300" dirty="0"/>
              <a:t>Above all, call the police if you suspect your child is having inappropriate conversations or relationships online. You should also file a report with the website or app where they’ve had these conversations. </a:t>
            </a:r>
          </a:p>
        </p:txBody>
      </p:sp>
      <p:sp>
        <p:nvSpPr>
          <p:cNvPr id="4" name="Slide Number Placeholder 3"/>
          <p:cNvSpPr>
            <a:spLocks noGrp="1"/>
          </p:cNvSpPr>
          <p:nvPr>
            <p:ph type="sldNum" sz="quarter" idx="10"/>
          </p:nvPr>
        </p:nvSpPr>
        <p:spPr/>
        <p:txBody>
          <a:bodyPr/>
          <a:lstStyle/>
          <a:p>
            <a:fld id="{B1C1923F-20C3-4CAC-BD60-AEC561899EFB}" type="slidenum">
              <a:rPr lang="en-US" smtClean="0"/>
              <a:pPr/>
              <a:t>25</a:t>
            </a:fld>
            <a:endParaRPr lang="en-US"/>
          </a:p>
        </p:txBody>
      </p:sp>
    </p:spTree>
    <p:extLst>
      <p:ext uri="{BB962C8B-B14F-4D97-AF65-F5344CB8AC3E}">
        <p14:creationId xmlns:p14="http://schemas.microsoft.com/office/powerpoint/2010/main" val="4946132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a 15 year old who made a report about inappropriate behavior online. Remind your children that even if they are not bothered by an inappropriate comment they should still report it to help keep the internet safe from others. Remind them that the person sending them inappropriate messages or pictures may try to do the same thing to another child who is younger or more vulnerable.</a:t>
            </a:r>
          </a:p>
        </p:txBody>
      </p:sp>
      <p:sp>
        <p:nvSpPr>
          <p:cNvPr id="4" name="Slide Number Placeholder 3"/>
          <p:cNvSpPr>
            <a:spLocks noGrp="1"/>
          </p:cNvSpPr>
          <p:nvPr>
            <p:ph type="sldNum" sz="quarter" idx="10"/>
          </p:nvPr>
        </p:nvSpPr>
        <p:spPr/>
        <p:txBody>
          <a:bodyPr/>
          <a:lstStyle/>
          <a:p>
            <a:fld id="{B1C1923F-20C3-4CAC-BD60-AEC561899EFB}" type="slidenum">
              <a:rPr lang="en-US" smtClean="0"/>
              <a:pPr/>
              <a:t>26</a:t>
            </a:fld>
            <a:endParaRPr lang="en-US"/>
          </a:p>
        </p:txBody>
      </p:sp>
    </p:spTree>
    <p:extLst>
      <p:ext uri="{BB962C8B-B14F-4D97-AF65-F5344CB8AC3E}">
        <p14:creationId xmlns:p14="http://schemas.microsoft.com/office/powerpoint/2010/main" val="39615606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en-US" sz="1300" dirty="0"/>
              <a:t>You can also make a report to the National Center for Missing &amp; Exploited Children’s </a:t>
            </a:r>
            <a:r>
              <a:rPr lang="en-US" sz="1300" dirty="0" err="1"/>
              <a:t>CyberTipline</a:t>
            </a:r>
            <a:r>
              <a:rPr lang="en-US" sz="1300" baseline="30000" dirty="0"/>
              <a:t>®</a:t>
            </a:r>
            <a:r>
              <a:rPr lang="en-US" sz="1300" dirty="0"/>
              <a:t>. All reports made to NCMEC's </a:t>
            </a:r>
            <a:r>
              <a:rPr lang="en-US" sz="1300" dirty="0" err="1"/>
              <a:t>CyberTipline</a:t>
            </a:r>
            <a:r>
              <a:rPr lang="en-US" sz="1300" dirty="0"/>
              <a:t> are made available to law enforcement.</a:t>
            </a:r>
          </a:p>
          <a:p>
            <a:r>
              <a:rPr lang="en-US" sz="1300" dirty="0"/>
              <a:t> </a:t>
            </a:r>
          </a:p>
          <a:p>
            <a:r>
              <a:rPr lang="en-US" sz="1300" dirty="0"/>
              <a:t>Make a Report If:</a:t>
            </a:r>
          </a:p>
          <a:p>
            <a:pPr marL="181240" indent="-181240">
              <a:buFont typeface="Arial" panose="020B0604020202020204" pitchFamily="34" charset="0"/>
              <a:buChar char="•"/>
            </a:pPr>
            <a:r>
              <a:rPr lang="en-US" sz="1300" dirty="0"/>
              <a:t>Anyone sends your child photos or videos containing obscene content.</a:t>
            </a:r>
          </a:p>
          <a:p>
            <a:pPr marL="181240" indent="-181240">
              <a:buFont typeface="Arial" panose="020B0604020202020204" pitchFamily="34" charset="0"/>
              <a:buChar char="•"/>
            </a:pPr>
            <a:r>
              <a:rPr lang="en-US" sz="1300" dirty="0"/>
              <a:t>Anyone asks your child to send sexual images.</a:t>
            </a:r>
          </a:p>
          <a:p>
            <a:pPr marL="181240" indent="-181240">
              <a:buFont typeface="Arial" panose="020B0604020202020204" pitchFamily="34" charset="0"/>
              <a:buChar char="•"/>
            </a:pPr>
            <a:r>
              <a:rPr lang="en-US" sz="1300" dirty="0"/>
              <a:t>Anyone speaks to your child in a sexual manner.</a:t>
            </a:r>
          </a:p>
          <a:p>
            <a:pPr marL="181240" indent="-181240">
              <a:buFont typeface="Arial" panose="020B0604020202020204" pitchFamily="34" charset="0"/>
              <a:buChar char="•"/>
            </a:pPr>
            <a:r>
              <a:rPr lang="en-US" sz="1300" dirty="0"/>
              <a:t>Anyone asks your child to meet in person.</a:t>
            </a:r>
          </a:p>
          <a:p>
            <a:endParaRPr lang="en-US" sz="1300" dirty="0"/>
          </a:p>
          <a:p>
            <a:r>
              <a:rPr lang="en-US" sz="1300" dirty="0"/>
              <a:t>You can contact them at www.CyberTipline.org or 1-800-THE-LOST</a:t>
            </a:r>
            <a:r>
              <a:rPr lang="en-US" sz="1300" baseline="30000" dirty="0"/>
              <a:t>®</a:t>
            </a:r>
            <a:r>
              <a:rPr lang="en-US" sz="1300" dirty="0"/>
              <a:t>. </a:t>
            </a:r>
          </a:p>
        </p:txBody>
      </p:sp>
      <p:sp>
        <p:nvSpPr>
          <p:cNvPr id="4" name="Slide Number Placeholder 3"/>
          <p:cNvSpPr>
            <a:spLocks noGrp="1"/>
          </p:cNvSpPr>
          <p:nvPr>
            <p:ph type="sldNum" sz="quarter" idx="10"/>
          </p:nvPr>
        </p:nvSpPr>
        <p:spPr/>
        <p:txBody>
          <a:bodyPr/>
          <a:lstStyle/>
          <a:p>
            <a:fld id="{B1C1923F-20C3-4CAC-BD60-AEC561899EFB}" type="slidenum">
              <a:rPr lang="en-US" smtClean="0"/>
              <a:pPr/>
              <a:t>27</a:t>
            </a:fld>
            <a:endParaRPr lang="en-US"/>
          </a:p>
        </p:txBody>
      </p:sp>
    </p:spTree>
    <p:extLst>
      <p:ext uri="{BB962C8B-B14F-4D97-AF65-F5344CB8AC3E}">
        <p14:creationId xmlns:p14="http://schemas.microsoft.com/office/powerpoint/2010/main" val="16139154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en-US" sz="1300" dirty="0"/>
              <a:t>How many of you have heard about cyberbullying? What do you know about it?</a:t>
            </a:r>
          </a:p>
          <a:p>
            <a:r>
              <a:rPr lang="en-US" sz="1300" dirty="0"/>
              <a:t> </a:t>
            </a:r>
          </a:p>
          <a:p>
            <a:r>
              <a:rPr lang="en-US" sz="1300" b="1" dirty="0"/>
              <a:t>(Pause for audience response.)</a:t>
            </a:r>
            <a:endParaRPr lang="en-US" sz="1300" dirty="0"/>
          </a:p>
          <a:p>
            <a:r>
              <a:rPr lang="en-US" sz="1300" dirty="0"/>
              <a:t> </a:t>
            </a:r>
          </a:p>
          <a:p>
            <a:r>
              <a:rPr lang="en-US" sz="1300" dirty="0"/>
              <a:t>Cyberbullying is exactly what it sounds like - bullying through technology like cell phones, social media sites and online games. Research tells us that:</a:t>
            </a:r>
          </a:p>
          <a:p>
            <a:pPr marL="181240" indent="-181240">
              <a:buFont typeface="Arial" panose="020B0604020202020204" pitchFamily="34" charset="0"/>
              <a:buChar char="•"/>
            </a:pPr>
            <a:r>
              <a:rPr lang="en-US" sz="1300" dirty="0"/>
              <a:t>About 25% of middle and high school students have been cyberbullied.</a:t>
            </a:r>
            <a:r>
              <a:rPr lang="en-US" sz="1300" baseline="30000" dirty="0"/>
              <a:t> 9</a:t>
            </a:r>
            <a:endParaRPr lang="en-US" sz="1300" dirty="0"/>
          </a:p>
          <a:p>
            <a:pPr marL="181240" indent="-181240">
              <a:buFont typeface="Arial" panose="020B0604020202020204" pitchFamily="34" charset="0"/>
              <a:buChar char="•"/>
            </a:pPr>
            <a:r>
              <a:rPr lang="en-US" sz="1300" dirty="0"/>
              <a:t>About 16% admitted to cyberbullying others.</a:t>
            </a:r>
          </a:p>
          <a:p>
            <a:pPr marL="181240" indent="-181240">
              <a:buFont typeface="Arial" panose="020B0604020202020204" pitchFamily="34" charset="0"/>
              <a:buChar char="•"/>
            </a:pPr>
            <a:r>
              <a:rPr lang="en-US" sz="1300" dirty="0"/>
              <a:t>Youth who identify as gay, lesbian, bisexual or questioning are more likely to be involved, both as a victim and a bully.</a:t>
            </a:r>
            <a:r>
              <a:rPr lang="en-US" sz="1300" baseline="30000" dirty="0"/>
              <a:t>10</a:t>
            </a:r>
            <a:endParaRPr lang="en-US" sz="1300" dirty="0"/>
          </a:p>
        </p:txBody>
      </p:sp>
      <p:sp>
        <p:nvSpPr>
          <p:cNvPr id="4" name="Slide Number Placeholder 3"/>
          <p:cNvSpPr>
            <a:spLocks noGrp="1"/>
          </p:cNvSpPr>
          <p:nvPr>
            <p:ph type="sldNum" sz="quarter" idx="10"/>
          </p:nvPr>
        </p:nvSpPr>
        <p:spPr/>
        <p:txBody>
          <a:bodyPr/>
          <a:lstStyle/>
          <a:p>
            <a:fld id="{B1C1923F-20C3-4CAC-BD60-AEC561899EFB}" type="slidenum">
              <a:rPr lang="en-US" smtClean="0"/>
              <a:pPr/>
              <a:t>28</a:t>
            </a:fld>
            <a:endParaRPr lang="en-US"/>
          </a:p>
        </p:txBody>
      </p:sp>
    </p:spTree>
    <p:extLst>
      <p:ext uri="{BB962C8B-B14F-4D97-AF65-F5344CB8AC3E}">
        <p14:creationId xmlns:p14="http://schemas.microsoft.com/office/powerpoint/2010/main" val="12798693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en-US" dirty="0"/>
              <a:t>Some examples of cyberbullying</a:t>
            </a:r>
            <a:r>
              <a:rPr lang="en-US" baseline="0" dirty="0"/>
              <a:t> include:</a:t>
            </a:r>
          </a:p>
          <a:p>
            <a:pPr marL="181240" indent="-181240">
              <a:buFont typeface="Arial" pitchFamily="34" charset="0"/>
              <a:buChar char="•"/>
            </a:pPr>
            <a:r>
              <a:rPr lang="en-US" dirty="0"/>
              <a:t>Sending</a:t>
            </a:r>
            <a:r>
              <a:rPr lang="en-US" baseline="0" dirty="0"/>
              <a:t> someone m</a:t>
            </a:r>
            <a:r>
              <a:rPr lang="en-US" dirty="0"/>
              <a:t>ean texts.</a:t>
            </a:r>
          </a:p>
          <a:p>
            <a:pPr marL="181240" indent="-181240">
              <a:buFont typeface="Arial" pitchFamily="34" charset="0"/>
              <a:buChar char="•"/>
            </a:pPr>
            <a:r>
              <a:rPr lang="en-US" dirty="0" err="1"/>
              <a:t>Photoshopping</a:t>
            </a:r>
            <a:r>
              <a:rPr lang="en-US" dirty="0"/>
              <a:t> or altering a picture to embarrass</a:t>
            </a:r>
            <a:r>
              <a:rPr lang="en-US" baseline="0" dirty="0"/>
              <a:t> someone.</a:t>
            </a:r>
            <a:endParaRPr lang="en-US" dirty="0"/>
          </a:p>
          <a:p>
            <a:pPr marL="181240" indent="-181240">
              <a:buFont typeface="Arial" pitchFamily="34" charset="0"/>
              <a:buChar char="•"/>
            </a:pPr>
            <a:r>
              <a:rPr lang="en-US" dirty="0"/>
              <a:t>Creating</a:t>
            </a:r>
            <a:r>
              <a:rPr lang="en-US" baseline="0" dirty="0"/>
              <a:t> a f</a:t>
            </a:r>
            <a:r>
              <a:rPr lang="en-US" dirty="0"/>
              <a:t>ake profile</a:t>
            </a:r>
            <a:r>
              <a:rPr lang="en-US" baseline="0" dirty="0"/>
              <a:t> to post defamatory information or images.</a:t>
            </a:r>
            <a:endParaRPr lang="en-US" dirty="0"/>
          </a:p>
          <a:p>
            <a:pPr marL="181240" indent="-181240">
              <a:buFont typeface="Arial" pitchFamily="34" charset="0"/>
              <a:buChar char="•"/>
            </a:pPr>
            <a:r>
              <a:rPr lang="en-US" dirty="0"/>
              <a:t>Posting</a:t>
            </a:r>
            <a:r>
              <a:rPr lang="en-US" baseline="0" dirty="0"/>
              <a:t> f</a:t>
            </a:r>
            <a:r>
              <a:rPr lang="en-US" dirty="0"/>
              <a:t>ight videos online to embarrass</a:t>
            </a:r>
            <a:r>
              <a:rPr lang="en-US" baseline="0" dirty="0"/>
              <a:t> the person who lost.</a:t>
            </a:r>
            <a:endParaRPr lang="en-US" dirty="0"/>
          </a:p>
          <a:p>
            <a:pPr marL="181240" indent="-181240">
              <a:buFont typeface="Arial" pitchFamily="34" charset="0"/>
              <a:buChar char="•"/>
            </a:pPr>
            <a:r>
              <a:rPr lang="en-US" dirty="0"/>
              <a:t>Spreading</a:t>
            </a:r>
            <a:r>
              <a:rPr lang="en-US" baseline="0" dirty="0"/>
              <a:t> r</a:t>
            </a:r>
            <a:r>
              <a:rPr lang="en-US" dirty="0"/>
              <a:t>umors and gossip online.</a:t>
            </a:r>
          </a:p>
          <a:p>
            <a:pPr marL="181240" indent="-181240">
              <a:buFont typeface="Arial" pitchFamily="34" charset="0"/>
              <a:buChar char="•"/>
            </a:pPr>
            <a:r>
              <a:rPr lang="en-US" dirty="0"/>
              <a:t>Posting pictures intended to embarrass someone.</a:t>
            </a:r>
          </a:p>
          <a:p>
            <a:pPr marL="181240" indent="-181240">
              <a:buFont typeface="Arial" pitchFamily="34" charset="0"/>
              <a:buChar char="•"/>
            </a:pPr>
            <a:r>
              <a:rPr lang="en-US" dirty="0"/>
              <a:t>Sending</a:t>
            </a:r>
            <a:r>
              <a:rPr lang="en-US" baseline="0" dirty="0"/>
              <a:t> t</a:t>
            </a:r>
            <a:r>
              <a:rPr lang="en-US" dirty="0"/>
              <a:t>hreatening or harassing comments.</a:t>
            </a:r>
          </a:p>
          <a:p>
            <a:endParaRPr lang="en-US" dirty="0"/>
          </a:p>
          <a:p>
            <a:r>
              <a:rPr lang="en-US" dirty="0"/>
              <a:t>Even young children</a:t>
            </a:r>
            <a:r>
              <a:rPr lang="en-US" baseline="0" dirty="0"/>
              <a:t> who don’t use social media or cell phones can experience some form of cyberbullying while playing online games or playing in a virtual world. For example, they may be:</a:t>
            </a:r>
          </a:p>
          <a:p>
            <a:pPr marL="181240" indent="-181240" defTabSz="966612">
              <a:buFont typeface="Arial" pitchFamily="34" charset="0"/>
              <a:buChar char="•"/>
              <a:defRPr/>
            </a:pPr>
            <a:r>
              <a:rPr lang="en-US" baseline="0" dirty="0"/>
              <a:t>Exposed to inappropriate language while chatting.</a:t>
            </a:r>
            <a:endParaRPr lang="en-US" dirty="0"/>
          </a:p>
          <a:p>
            <a:pPr marL="181240" indent="-181240">
              <a:buFont typeface="Arial" pitchFamily="34" charset="0"/>
              <a:buChar char="•"/>
            </a:pPr>
            <a:r>
              <a:rPr lang="en-US" baseline="0" dirty="0"/>
              <a:t>Taunted by other players.</a:t>
            </a:r>
          </a:p>
          <a:p>
            <a:pPr marL="181240" indent="-181240">
              <a:buFont typeface="Arial" pitchFamily="34" charset="0"/>
              <a:buChar char="•"/>
            </a:pPr>
            <a:r>
              <a:rPr lang="en-US" baseline="0" dirty="0"/>
              <a:t>Targeted by more experienced players.</a:t>
            </a:r>
          </a:p>
          <a:p>
            <a:pPr marL="181240" indent="-181240">
              <a:buFont typeface="Arial" pitchFamily="34" charset="0"/>
              <a:buChar char="•"/>
            </a:pPr>
            <a:r>
              <a:rPr lang="en-US" baseline="0" dirty="0"/>
              <a:t>Ignored by other players or excluded from playing.</a:t>
            </a:r>
          </a:p>
        </p:txBody>
      </p:sp>
      <p:sp>
        <p:nvSpPr>
          <p:cNvPr id="4" name="Slide Number Placeholder 3"/>
          <p:cNvSpPr>
            <a:spLocks noGrp="1"/>
          </p:cNvSpPr>
          <p:nvPr>
            <p:ph type="sldNum" sz="quarter" idx="10"/>
          </p:nvPr>
        </p:nvSpPr>
        <p:spPr/>
        <p:txBody>
          <a:bodyPr/>
          <a:lstStyle/>
          <a:p>
            <a:fld id="{B1C1923F-20C3-4CAC-BD60-AEC561899EFB}" type="slidenum">
              <a:rPr lang="en-US" smtClean="0"/>
              <a:pPr/>
              <a:t>29</a:t>
            </a:fld>
            <a:endParaRPr lang="en-US"/>
          </a:p>
        </p:txBody>
      </p:sp>
    </p:spTree>
    <p:extLst>
      <p:ext uri="{BB962C8B-B14F-4D97-AF65-F5344CB8AC3E}">
        <p14:creationId xmlns:p14="http://schemas.microsoft.com/office/powerpoint/2010/main" val="13044658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en-US" dirty="0"/>
              <a:t>Cyberbullying differs</a:t>
            </a:r>
            <a:r>
              <a:rPr lang="en-US" baseline="0" dirty="0"/>
              <a:t> from regular bullying in a number of ways. It:</a:t>
            </a:r>
          </a:p>
          <a:p>
            <a:pPr marL="181240" indent="-181240">
              <a:buFont typeface="Arial" pitchFamily="34" charset="0"/>
              <a:buChar char="•"/>
            </a:pPr>
            <a:r>
              <a:rPr lang="en-US" baseline="0" dirty="0"/>
              <a:t>Often spreads faster than in-person bullying because of instant online communication.</a:t>
            </a:r>
          </a:p>
          <a:p>
            <a:pPr marL="181240" indent="-181240">
              <a:buFont typeface="Arial" pitchFamily="34" charset="0"/>
              <a:buChar char="•"/>
            </a:pPr>
            <a:r>
              <a:rPr lang="en-US" baseline="0" dirty="0"/>
              <a:t>Has a wider audience because it can easily be sent to a potentially unlimited amount of people.</a:t>
            </a:r>
          </a:p>
          <a:p>
            <a:pPr marL="181240" indent="-181240">
              <a:buFont typeface="Arial" pitchFamily="34" charset="0"/>
              <a:buChar char="•"/>
            </a:pPr>
            <a:r>
              <a:rPr lang="en-US" baseline="0" dirty="0"/>
              <a:t>Follows children home from school so they can’t get away from it.</a:t>
            </a:r>
          </a:p>
          <a:p>
            <a:endParaRPr lang="en-US" dirty="0"/>
          </a:p>
          <a:p>
            <a:pPr defTabSz="966612">
              <a:defRPr/>
            </a:pPr>
            <a:r>
              <a:rPr lang="en-US" dirty="0"/>
              <a:t>All</a:t>
            </a:r>
            <a:r>
              <a:rPr lang="en-US" baseline="0" dirty="0"/>
              <a:t> of this can undermine your child’s sense of security. </a:t>
            </a:r>
            <a:r>
              <a:rPr lang="en-US" u="none" baseline="0" dirty="0"/>
              <a:t>They don’t feel a safe at school – because cyberbullies are frequently classmates and other peers – and they don’t feel safe at home because the bullying is happening 24/7 online.</a:t>
            </a:r>
            <a:endParaRPr lang="en-US" u="none" dirty="0"/>
          </a:p>
        </p:txBody>
      </p:sp>
      <p:sp>
        <p:nvSpPr>
          <p:cNvPr id="4" name="Slide Number Placeholder 3"/>
          <p:cNvSpPr>
            <a:spLocks noGrp="1"/>
          </p:cNvSpPr>
          <p:nvPr>
            <p:ph type="sldNum" sz="quarter" idx="10"/>
          </p:nvPr>
        </p:nvSpPr>
        <p:spPr/>
        <p:txBody>
          <a:bodyPr/>
          <a:lstStyle/>
          <a:p>
            <a:fld id="{B1C1923F-20C3-4CAC-BD60-AEC561899EFB}" type="slidenum">
              <a:rPr lang="en-US" smtClean="0"/>
              <a:pPr/>
              <a:t>30</a:t>
            </a:fld>
            <a:endParaRPr lang="en-US"/>
          </a:p>
        </p:txBody>
      </p:sp>
    </p:spTree>
    <p:extLst>
      <p:ext uri="{BB962C8B-B14F-4D97-AF65-F5344CB8AC3E}">
        <p14:creationId xmlns:p14="http://schemas.microsoft.com/office/powerpoint/2010/main" val="2977191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en-US" dirty="0"/>
              <a:t>Throughout</a:t>
            </a:r>
            <a:r>
              <a:rPr lang="en-US" baseline="0" dirty="0"/>
              <a:t> </a:t>
            </a:r>
            <a:r>
              <a:rPr lang="en-US" dirty="0"/>
              <a:t>this presentation,</a:t>
            </a:r>
            <a:r>
              <a:rPr lang="en-US" baseline="0" dirty="0"/>
              <a:t> we’re going to talk about ways you can protect your children online no matter how they access the Internet.</a:t>
            </a:r>
          </a:p>
          <a:p>
            <a:endParaRPr lang="en-US" baseline="0" dirty="0"/>
          </a:p>
          <a:p>
            <a:r>
              <a:rPr lang="en-US" baseline="0" dirty="0"/>
              <a:t>Kids go online from:</a:t>
            </a:r>
          </a:p>
          <a:p>
            <a:pPr marL="181240" indent="-181240">
              <a:buFont typeface="Arial" pitchFamily="34" charset="0"/>
              <a:buChar char="•"/>
            </a:pPr>
            <a:r>
              <a:rPr lang="en-US" baseline="0" dirty="0"/>
              <a:t>School computers.</a:t>
            </a:r>
          </a:p>
          <a:p>
            <a:pPr marL="181240" indent="-181240">
              <a:buFont typeface="Arial" pitchFamily="34" charset="0"/>
              <a:buChar char="•"/>
            </a:pPr>
            <a:r>
              <a:rPr lang="en-US" baseline="0" dirty="0"/>
              <a:t>Friends’ computers.</a:t>
            </a:r>
          </a:p>
          <a:p>
            <a:pPr marL="181240" indent="-181240" defTabSz="966612">
              <a:buFont typeface="Arial" pitchFamily="34" charset="0"/>
              <a:buChar char="•"/>
              <a:defRPr/>
            </a:pPr>
            <a:r>
              <a:rPr lang="en-US" baseline="0" dirty="0"/>
              <a:t>Laptops and tablets.</a:t>
            </a:r>
          </a:p>
          <a:p>
            <a:pPr marL="181240" indent="-181240">
              <a:buFont typeface="Arial" pitchFamily="34" charset="0"/>
              <a:buChar char="•"/>
            </a:pPr>
            <a:r>
              <a:rPr lang="en-US" baseline="0" dirty="0"/>
              <a:t>Cell phones.</a:t>
            </a:r>
          </a:p>
          <a:p>
            <a:pPr marL="181240" indent="-181240">
              <a:buFont typeface="Arial" pitchFamily="34" charset="0"/>
              <a:buChar char="•"/>
            </a:pPr>
            <a:r>
              <a:rPr lang="en-US" baseline="0" dirty="0"/>
              <a:t>MP3 players like the iPod Touch.</a:t>
            </a:r>
          </a:p>
          <a:p>
            <a:pPr marL="181240" indent="-181240">
              <a:buFont typeface="Arial" pitchFamily="34" charset="0"/>
              <a:buChar char="•"/>
            </a:pPr>
            <a:r>
              <a:rPr lang="en-US" baseline="0" dirty="0"/>
              <a:t>E-readers like the Nook and Kindle.</a:t>
            </a:r>
          </a:p>
          <a:p>
            <a:pPr marL="181240" indent="-181240">
              <a:buFont typeface="Arial" pitchFamily="34" charset="0"/>
              <a:buChar char="•"/>
            </a:pPr>
            <a:r>
              <a:rPr lang="en-US" sz="1300" dirty="0"/>
              <a:t>Game consoles like the Nintendo Wii U, PlayStation 4 or Xbox One.</a:t>
            </a:r>
          </a:p>
          <a:p>
            <a:pPr marL="181240" indent="-181240">
              <a:buFont typeface="Arial" pitchFamily="34" charset="0"/>
              <a:buChar char="•"/>
            </a:pPr>
            <a:r>
              <a:rPr lang="en-US" baseline="0" dirty="0"/>
              <a:t>Handheld gaming devices like the Nintendo 3DS or the PlayStation Vita.</a:t>
            </a:r>
          </a:p>
          <a:p>
            <a:endParaRPr lang="en-US" baseline="0" dirty="0"/>
          </a:p>
          <a:p>
            <a:r>
              <a:rPr lang="en-US" baseline="0" dirty="0"/>
              <a:t>Technology changes all the time, and kids are constantly finding the newest websites, apps and gadgets. It’s up to you to teach them the basic rules of Internet safety so they can use all of these responsibly.</a:t>
            </a:r>
            <a:endParaRPr lang="en-US" dirty="0"/>
          </a:p>
        </p:txBody>
      </p:sp>
      <p:sp>
        <p:nvSpPr>
          <p:cNvPr id="4" name="Slide Number Placeholder 3"/>
          <p:cNvSpPr>
            <a:spLocks noGrp="1"/>
          </p:cNvSpPr>
          <p:nvPr>
            <p:ph type="sldNum" sz="quarter" idx="10"/>
          </p:nvPr>
        </p:nvSpPr>
        <p:spPr/>
        <p:txBody>
          <a:bodyPr/>
          <a:lstStyle/>
          <a:p>
            <a:fld id="{B1C1923F-20C3-4CAC-BD60-AEC561899EFB}" type="slidenum">
              <a:rPr lang="en-US" smtClean="0"/>
              <a:pPr/>
              <a:t>4</a:t>
            </a:fld>
            <a:endParaRPr lang="en-US"/>
          </a:p>
        </p:txBody>
      </p:sp>
    </p:spTree>
    <p:extLst>
      <p:ext uri="{BB962C8B-B14F-4D97-AF65-F5344CB8AC3E}">
        <p14:creationId xmlns:p14="http://schemas.microsoft.com/office/powerpoint/2010/main" val="18560691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en-US" sz="1300" dirty="0"/>
              <a:t>You may have heard a lot about cyberbullying in the news because of highly-publicized teen suicides. It’s important to remember that although cyberbullying can be extremely devastating for some victims, suicide as a result of cyberbullying is extremely rare and there are usually other factors at play. </a:t>
            </a:r>
          </a:p>
          <a:p>
            <a:endParaRPr lang="en-US" sz="1300" dirty="0"/>
          </a:p>
          <a:p>
            <a:r>
              <a:rPr lang="en-US" sz="1300" dirty="0"/>
              <a:t>Researchers have looked at cases of cyberbullying-related suicide and found that:</a:t>
            </a:r>
            <a:r>
              <a:rPr lang="en-US" sz="1300" baseline="30000" dirty="0"/>
              <a:t>11</a:t>
            </a:r>
            <a:endParaRPr lang="en-US" sz="1300" dirty="0"/>
          </a:p>
          <a:p>
            <a:pPr marL="181240" indent="-181240">
              <a:buFont typeface="Arial" panose="020B0604020202020204" pitchFamily="34" charset="0"/>
              <a:buChar char="•"/>
            </a:pPr>
            <a:r>
              <a:rPr lang="en-US" sz="1300" dirty="0"/>
              <a:t>Most teens who committed suicide were bullied both at school and online.</a:t>
            </a:r>
            <a:r>
              <a:rPr lang="en-US" sz="1300" baseline="30000" dirty="0"/>
              <a:t> </a:t>
            </a:r>
            <a:endParaRPr lang="en-US" sz="1300" dirty="0"/>
          </a:p>
          <a:p>
            <a:pPr marL="181240" indent="-181240">
              <a:buFont typeface="Arial" panose="020B0604020202020204" pitchFamily="34" charset="0"/>
              <a:buChar char="•"/>
            </a:pPr>
            <a:r>
              <a:rPr lang="en-US" sz="1300" dirty="0"/>
              <a:t>Many of the teens had some type of mental illness, such as depression.</a:t>
            </a:r>
          </a:p>
          <a:p>
            <a:endParaRPr lang="en-US" sz="1300" dirty="0"/>
          </a:p>
          <a:p>
            <a:r>
              <a:rPr lang="en-US" sz="1300" dirty="0"/>
              <a:t>Though it is rare for victims of cyberbullying to commit suicide, cyberbullying can still have very serious effects on the children who are targeted including depression, anxiety, academic problems, and more.</a:t>
            </a:r>
          </a:p>
        </p:txBody>
      </p:sp>
      <p:sp>
        <p:nvSpPr>
          <p:cNvPr id="4" name="Slide Number Placeholder 3"/>
          <p:cNvSpPr>
            <a:spLocks noGrp="1"/>
          </p:cNvSpPr>
          <p:nvPr>
            <p:ph type="sldNum" sz="quarter" idx="10"/>
          </p:nvPr>
        </p:nvSpPr>
        <p:spPr/>
        <p:txBody>
          <a:bodyPr/>
          <a:lstStyle/>
          <a:p>
            <a:fld id="{B1C1923F-20C3-4CAC-BD60-AEC561899EFB}" type="slidenum">
              <a:rPr lang="en-US" smtClean="0"/>
              <a:pPr/>
              <a:t>31</a:t>
            </a:fld>
            <a:endParaRPr lang="en-US"/>
          </a:p>
        </p:txBody>
      </p:sp>
    </p:spTree>
    <p:extLst>
      <p:ext uri="{BB962C8B-B14F-4D97-AF65-F5344CB8AC3E}">
        <p14:creationId xmlns:p14="http://schemas.microsoft.com/office/powerpoint/2010/main" val="34086807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en-US" dirty="0"/>
              <a:t>As you can see, cyberbullying can have</a:t>
            </a:r>
            <a:r>
              <a:rPr lang="en-US" baseline="0" dirty="0"/>
              <a:t> a tremendous impact on children. That’s why it’s so important for you to understand the issue. </a:t>
            </a:r>
            <a:r>
              <a:rPr lang="en-US" dirty="0"/>
              <a:t>To combat cyberbullying, you need to know who is involved.</a:t>
            </a:r>
            <a:r>
              <a:rPr lang="en-US" baseline="0" dirty="0"/>
              <a:t> Here are the major players:</a:t>
            </a:r>
          </a:p>
          <a:p>
            <a:pPr marL="181240" indent="-181240" defTabSz="966612">
              <a:buFont typeface="Arial" pitchFamily="34" charset="0"/>
              <a:buChar char="•"/>
              <a:defRPr/>
            </a:pPr>
            <a:r>
              <a:rPr lang="en-US" baseline="0" dirty="0"/>
              <a:t>Cyberbully - can be someone who instigates the bullying or someone who joins in.</a:t>
            </a:r>
          </a:p>
          <a:p>
            <a:pPr marL="181240" indent="-181240">
              <a:buFont typeface="Arial" pitchFamily="34" charset="0"/>
              <a:buChar char="•"/>
            </a:pPr>
            <a:r>
              <a:rPr lang="en-US" baseline="0" dirty="0"/>
              <a:t>Victim - the one being bullied, usually both online and offline.</a:t>
            </a:r>
          </a:p>
          <a:p>
            <a:pPr marL="181240" indent="-181240">
              <a:buFont typeface="Arial" pitchFamily="34" charset="0"/>
              <a:buChar char="•"/>
            </a:pPr>
            <a:r>
              <a:rPr lang="en-US" baseline="0" dirty="0"/>
              <a:t>Bystanders - those who stand by and watch the cyberbullying happen, but do nothing.</a:t>
            </a:r>
          </a:p>
          <a:p>
            <a:endParaRPr lang="en-US" baseline="0" dirty="0"/>
          </a:p>
          <a:p>
            <a:r>
              <a:rPr lang="en-US" baseline="0" dirty="0"/>
              <a:t>Your child may fall in at least one of these categories, sometimes more than one because many children who are cyberbullied also cyberbully others. They have also probably been bystanders at one point or another. Let’s talk about how to address </a:t>
            </a:r>
            <a:r>
              <a:rPr lang="en-US" u="none" baseline="0" dirty="0"/>
              <a:t>children in </a:t>
            </a:r>
            <a:r>
              <a:rPr lang="en-US" baseline="0" dirty="0"/>
              <a:t>each of these categories.</a:t>
            </a:r>
            <a:endParaRPr lang="en-US" dirty="0"/>
          </a:p>
        </p:txBody>
      </p:sp>
      <p:sp>
        <p:nvSpPr>
          <p:cNvPr id="4" name="Slide Number Placeholder 3"/>
          <p:cNvSpPr>
            <a:spLocks noGrp="1"/>
          </p:cNvSpPr>
          <p:nvPr>
            <p:ph type="sldNum" sz="quarter" idx="10"/>
          </p:nvPr>
        </p:nvSpPr>
        <p:spPr/>
        <p:txBody>
          <a:bodyPr/>
          <a:lstStyle/>
          <a:p>
            <a:fld id="{B1C1923F-20C3-4CAC-BD60-AEC561899EFB}" type="slidenum">
              <a:rPr lang="en-US" smtClean="0"/>
              <a:pPr/>
              <a:t>32</a:t>
            </a:fld>
            <a:endParaRPr lang="en-US"/>
          </a:p>
        </p:txBody>
      </p:sp>
    </p:spTree>
    <p:extLst>
      <p:ext uri="{BB962C8B-B14F-4D97-AF65-F5344CB8AC3E}">
        <p14:creationId xmlns:p14="http://schemas.microsoft.com/office/powerpoint/2010/main" val="34712576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pPr eaLnBrk="1" hangingPunct="1">
              <a:spcBef>
                <a:spcPct val="0"/>
              </a:spcBef>
            </a:pPr>
            <a:r>
              <a:rPr lang="en-US" dirty="0"/>
              <a:t>Because cyberbullying can be so far reaching, it greatly impacts its victims.</a:t>
            </a:r>
            <a:r>
              <a:rPr lang="en-US" baseline="0" dirty="0"/>
              <a:t> </a:t>
            </a:r>
            <a:r>
              <a:rPr lang="en-US" dirty="0"/>
              <a:t>If your child is being cyberbullied, he or she may:</a:t>
            </a:r>
          </a:p>
          <a:p>
            <a:pPr eaLnBrk="1" hangingPunct="1">
              <a:spcBef>
                <a:spcPct val="0"/>
              </a:spcBef>
              <a:buFontTx/>
              <a:buChar char="•"/>
            </a:pPr>
            <a:r>
              <a:rPr lang="en-US" dirty="0"/>
              <a:t> Suddenly stop using the computer or cell phone.</a:t>
            </a:r>
          </a:p>
          <a:p>
            <a:pPr eaLnBrk="1" hangingPunct="1">
              <a:spcBef>
                <a:spcPct val="0"/>
              </a:spcBef>
              <a:buFontTx/>
              <a:buChar char="•"/>
            </a:pPr>
            <a:r>
              <a:rPr lang="en-US" dirty="0"/>
              <a:t> Act nervous when receiving an email, IM or text.</a:t>
            </a:r>
          </a:p>
          <a:p>
            <a:pPr eaLnBrk="1" hangingPunct="1">
              <a:spcBef>
                <a:spcPct val="0"/>
              </a:spcBef>
              <a:buFontTx/>
              <a:buChar char="•"/>
            </a:pPr>
            <a:r>
              <a:rPr lang="en-US" dirty="0"/>
              <a:t> Seem uneasy about going to school.</a:t>
            </a:r>
          </a:p>
          <a:p>
            <a:pPr eaLnBrk="1" hangingPunct="1">
              <a:spcBef>
                <a:spcPct val="0"/>
              </a:spcBef>
              <a:buFontTx/>
              <a:buChar char="•"/>
            </a:pPr>
            <a:r>
              <a:rPr lang="en-US" dirty="0"/>
              <a:t> Withdraw from friends and family.</a:t>
            </a:r>
          </a:p>
          <a:p>
            <a:pPr eaLnBrk="1" hangingPunct="1">
              <a:spcBef>
                <a:spcPct val="0"/>
              </a:spcBef>
            </a:pPr>
            <a:endParaRPr lang="en-US" b="1" dirty="0"/>
          </a:p>
          <a:p>
            <a:pPr eaLnBrk="1" hangingPunct="1">
              <a:spcBef>
                <a:spcPct val="0"/>
              </a:spcBef>
            </a:pPr>
            <a:r>
              <a:rPr lang="en-US" dirty="0"/>
              <a:t>If you see any of these signs, don’t ignore them. Cyberbullying victims need to feel that you are taking the problem seriously and that you are going to do everything that you can to help.</a:t>
            </a:r>
          </a:p>
        </p:txBody>
      </p:sp>
      <p:sp>
        <p:nvSpPr>
          <p:cNvPr id="4" name="Slide Number Placeholder 3"/>
          <p:cNvSpPr>
            <a:spLocks noGrp="1"/>
          </p:cNvSpPr>
          <p:nvPr>
            <p:ph type="sldNum" sz="quarter" idx="10"/>
          </p:nvPr>
        </p:nvSpPr>
        <p:spPr/>
        <p:txBody>
          <a:bodyPr/>
          <a:lstStyle/>
          <a:p>
            <a:fld id="{B1C1923F-20C3-4CAC-BD60-AEC561899EFB}" type="slidenum">
              <a:rPr lang="en-US" smtClean="0"/>
              <a:pPr/>
              <a:t>33</a:t>
            </a:fld>
            <a:endParaRPr lang="en-US"/>
          </a:p>
        </p:txBody>
      </p:sp>
    </p:spTree>
    <p:extLst>
      <p:ext uri="{BB962C8B-B14F-4D97-AF65-F5344CB8AC3E}">
        <p14:creationId xmlns:p14="http://schemas.microsoft.com/office/powerpoint/2010/main" val="18522485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pPr defTabSz="966612">
              <a:defRPr/>
            </a:pPr>
            <a:r>
              <a:rPr lang="en-US" sz="1300" dirty="0"/>
              <a:t>Here are some specific ways you can help if your child is a victim of cyberbullying:</a:t>
            </a:r>
          </a:p>
          <a:p>
            <a:pPr marL="181240" indent="-181240">
              <a:buFont typeface="Arial" panose="020B0604020202020204" pitchFamily="34" charset="0"/>
              <a:buChar char="•"/>
            </a:pPr>
            <a:r>
              <a:rPr lang="en-US" sz="1300" dirty="0"/>
              <a:t>Support your child- Stay calm but don't downplay the incident(s). Thank your child for coming to you about the cyberbullying. Review what happened together and see if there are steps the child can take to address the issue.</a:t>
            </a:r>
          </a:p>
          <a:p>
            <a:pPr marL="181240" indent="-181240">
              <a:buFont typeface="Arial" panose="020B0604020202020204" pitchFamily="34" charset="0"/>
              <a:buChar char="•"/>
            </a:pPr>
            <a:r>
              <a:rPr lang="en-US" sz="1300" dirty="0"/>
              <a:t>Consider saving the evidence – Ask the school or the police about taking screenshots and printing out any messages. If there is an investigation, they may want to see proof of what was posted.</a:t>
            </a:r>
          </a:p>
          <a:p>
            <a:pPr marL="181240" indent="-181240">
              <a:buFont typeface="Arial" panose="020B0604020202020204" pitchFamily="34" charset="0"/>
              <a:buChar char="•"/>
            </a:pPr>
            <a:r>
              <a:rPr lang="en-US" sz="1300" dirty="0"/>
              <a:t>Block cyberbullies – Tell your child not to respond to the messages and take advantage of website features that allow you to block any user who is bothering you.</a:t>
            </a:r>
          </a:p>
          <a:p>
            <a:pPr marL="181240" indent="-181240">
              <a:buFont typeface="Arial" panose="020B0604020202020204" pitchFamily="34" charset="0"/>
              <a:buChar char="•"/>
            </a:pPr>
            <a:r>
              <a:rPr lang="en-US" sz="1300" dirty="0"/>
              <a:t>Set up new accounts - This includes email, IM, social media sites and cell phone numbers. Make sure they only give the new information to friends they trust.</a:t>
            </a:r>
          </a:p>
          <a:p>
            <a:pPr marL="181240" indent="-181240">
              <a:buFont typeface="Arial" panose="020B0604020202020204" pitchFamily="34" charset="0"/>
              <a:buChar char="•"/>
            </a:pPr>
            <a:r>
              <a:rPr lang="en-US" sz="1300" dirty="0"/>
              <a:t>Talk to the school - Remember, most cyberbullying involves in-person bullying by someone your child knows, usually a classmate. Teachers and administrators should work together on a plan to address the bullying in school, and they may have specific rules against cyberbullying, too.</a:t>
            </a:r>
          </a:p>
          <a:p>
            <a:pPr marL="181240" indent="-181240">
              <a:buFont typeface="Arial" panose="020B0604020202020204" pitchFamily="34" charset="0"/>
              <a:buChar char="•"/>
            </a:pPr>
            <a:r>
              <a:rPr lang="en-US" sz="1300" dirty="0"/>
              <a:t>Report it to the website or app where the cyberbullying is taking place - You might also be able to report unwanted text messages to your cell phone provider and block certain numbers. If you feel that any laws have been broken or if your child has been threatened, then contact the police for help. You can also make a report to the </a:t>
            </a:r>
            <a:r>
              <a:rPr lang="en-US" sz="1300" dirty="0" err="1"/>
              <a:t>CyberTipline</a:t>
            </a:r>
            <a:r>
              <a:rPr lang="en-US" sz="1300" dirty="0"/>
              <a:t>.</a:t>
            </a:r>
          </a:p>
          <a:p>
            <a:r>
              <a:rPr lang="en-US" sz="1300" dirty="0"/>
              <a:t> </a:t>
            </a:r>
          </a:p>
          <a:p>
            <a:r>
              <a:rPr lang="en-US" sz="1300" dirty="0"/>
              <a:t>Finally, remember to take your child seriously. Don’t use phrases like, “Kids will be kids.” Bullying can be very painful. Comfort your child by offering your support and understanding.</a:t>
            </a:r>
          </a:p>
        </p:txBody>
      </p:sp>
      <p:sp>
        <p:nvSpPr>
          <p:cNvPr id="4" name="Slide Number Placeholder 3"/>
          <p:cNvSpPr>
            <a:spLocks noGrp="1"/>
          </p:cNvSpPr>
          <p:nvPr>
            <p:ph type="sldNum" sz="quarter" idx="10"/>
          </p:nvPr>
        </p:nvSpPr>
        <p:spPr/>
        <p:txBody>
          <a:bodyPr/>
          <a:lstStyle/>
          <a:p>
            <a:fld id="{B1C1923F-20C3-4CAC-BD60-AEC561899EFB}" type="slidenum">
              <a:rPr lang="en-US" smtClean="0"/>
              <a:pPr/>
              <a:t>34</a:t>
            </a:fld>
            <a:endParaRPr lang="en-US"/>
          </a:p>
        </p:txBody>
      </p:sp>
    </p:spTree>
    <p:extLst>
      <p:ext uri="{BB962C8B-B14F-4D97-AF65-F5344CB8AC3E}">
        <p14:creationId xmlns:p14="http://schemas.microsoft.com/office/powerpoint/2010/main" val="19017864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pPr eaLnBrk="1" hangingPunct="1">
              <a:spcBef>
                <a:spcPct val="0"/>
              </a:spcBef>
            </a:pPr>
            <a:r>
              <a:rPr lang="en-US" dirty="0"/>
              <a:t>Sometimes parents don’t find out that their children are cyberbullying others until they hear about it from another parent or from the school. Be proactive and look for these signs. </a:t>
            </a:r>
          </a:p>
          <a:p>
            <a:pPr eaLnBrk="1" hangingPunct="1">
              <a:spcBef>
                <a:spcPct val="0"/>
              </a:spcBef>
            </a:pPr>
            <a:endParaRPr lang="en-US" dirty="0"/>
          </a:p>
          <a:p>
            <a:r>
              <a:rPr lang="en-US" sz="1300" dirty="0"/>
              <a:t>Your children may be involved with cyberbullying if they:</a:t>
            </a:r>
            <a:r>
              <a:rPr lang="en-US" sz="1300" baseline="30000" dirty="0"/>
              <a:t>15</a:t>
            </a:r>
            <a:endParaRPr lang="en-US" sz="1300" dirty="0"/>
          </a:p>
          <a:p>
            <a:pPr eaLnBrk="1" hangingPunct="1">
              <a:spcBef>
                <a:spcPct val="0"/>
              </a:spcBef>
              <a:buFontTx/>
              <a:buChar char="•"/>
            </a:pPr>
            <a:r>
              <a:rPr lang="en-US" dirty="0"/>
              <a:t> Quickly switch screens or close programs when you walk by.</a:t>
            </a:r>
          </a:p>
          <a:p>
            <a:pPr eaLnBrk="1" hangingPunct="1">
              <a:spcBef>
                <a:spcPct val="0"/>
              </a:spcBef>
              <a:buFontTx/>
              <a:buChar char="•"/>
            </a:pPr>
            <a:r>
              <a:rPr lang="en-US" dirty="0"/>
              <a:t> Use the computer at all hours of the night.</a:t>
            </a:r>
          </a:p>
          <a:p>
            <a:pPr eaLnBrk="1" hangingPunct="1">
              <a:spcBef>
                <a:spcPct val="0"/>
              </a:spcBef>
              <a:buFontTx/>
              <a:buChar char="•"/>
            </a:pPr>
            <a:r>
              <a:rPr lang="en-US" dirty="0"/>
              <a:t> Get unusually upset if they cannot use the computer.</a:t>
            </a:r>
          </a:p>
          <a:p>
            <a:pPr eaLnBrk="1" hangingPunct="1">
              <a:spcBef>
                <a:spcPct val="0"/>
              </a:spcBef>
              <a:buFontTx/>
              <a:buChar char="•"/>
            </a:pPr>
            <a:r>
              <a:rPr lang="en-US" dirty="0"/>
              <a:t> Laugh excessively while online.</a:t>
            </a:r>
          </a:p>
          <a:p>
            <a:pPr eaLnBrk="1" hangingPunct="1">
              <a:spcBef>
                <a:spcPct val="0"/>
              </a:spcBef>
              <a:buFontTx/>
              <a:buChar char="•"/>
            </a:pPr>
            <a:r>
              <a:rPr lang="en-US" dirty="0"/>
              <a:t> Avoid discussions about what they are doing.</a:t>
            </a:r>
          </a:p>
          <a:p>
            <a:pPr eaLnBrk="1" hangingPunct="1">
              <a:spcBef>
                <a:spcPct val="0"/>
              </a:spcBef>
              <a:buFontTx/>
              <a:buChar char="•"/>
            </a:pPr>
            <a:r>
              <a:rPr lang="en-US" dirty="0"/>
              <a:t> Use multiple online accounts or use an account that is not their own.</a:t>
            </a:r>
          </a:p>
          <a:p>
            <a:pPr eaLnBrk="1" hangingPunct="1">
              <a:spcBef>
                <a:spcPct val="0"/>
              </a:spcBef>
            </a:pPr>
            <a:endParaRPr lang="en-US" dirty="0"/>
          </a:p>
          <a:p>
            <a:pPr eaLnBrk="1" hangingPunct="1">
              <a:spcBef>
                <a:spcPct val="0"/>
              </a:spcBef>
            </a:pPr>
            <a:r>
              <a:rPr lang="en-US" dirty="0"/>
              <a:t>If you notice any of these</a:t>
            </a:r>
            <a:r>
              <a:rPr lang="en-US" baseline="0" dirty="0"/>
              <a:t> behaviors, get involved and ask them to show you what they’re doing. </a:t>
            </a:r>
          </a:p>
        </p:txBody>
      </p:sp>
      <p:sp>
        <p:nvSpPr>
          <p:cNvPr id="4" name="Slide Number Placeholder 3"/>
          <p:cNvSpPr>
            <a:spLocks noGrp="1"/>
          </p:cNvSpPr>
          <p:nvPr>
            <p:ph type="sldNum" sz="quarter" idx="10"/>
          </p:nvPr>
        </p:nvSpPr>
        <p:spPr/>
        <p:txBody>
          <a:bodyPr/>
          <a:lstStyle/>
          <a:p>
            <a:fld id="{B1C1923F-20C3-4CAC-BD60-AEC561899EFB}" type="slidenum">
              <a:rPr lang="en-US" smtClean="0"/>
              <a:pPr/>
              <a:t>35</a:t>
            </a:fld>
            <a:endParaRPr lang="en-US"/>
          </a:p>
        </p:txBody>
      </p:sp>
    </p:spTree>
    <p:extLst>
      <p:ext uri="{BB962C8B-B14F-4D97-AF65-F5344CB8AC3E}">
        <p14:creationId xmlns:p14="http://schemas.microsoft.com/office/powerpoint/2010/main" val="24723666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en-US" dirty="0"/>
              <a:t>To help prevent your child from becoming a cyberbully, you can:</a:t>
            </a:r>
          </a:p>
          <a:p>
            <a:pPr marL="181240" indent="-181240">
              <a:buFont typeface="Arial" pitchFamily="34" charset="0"/>
              <a:buChar char="•"/>
            </a:pPr>
            <a:r>
              <a:rPr lang="en-US" dirty="0"/>
              <a:t>Establish expectations for online</a:t>
            </a:r>
            <a:r>
              <a:rPr lang="en-US" baseline="0" dirty="0"/>
              <a:t> behavior - Make sure your child knows that you think bullying and cyberbullying are unacceptable.</a:t>
            </a:r>
          </a:p>
          <a:p>
            <a:pPr marL="181240" indent="-181240">
              <a:buFont typeface="Arial" pitchFamily="34" charset="0"/>
              <a:buChar char="•"/>
            </a:pPr>
            <a:r>
              <a:rPr lang="en-US" baseline="0" dirty="0"/>
              <a:t>Set consequences for cyberbullying - This will vary by family, but can include losing Internet privileges or more supervised Internet use.</a:t>
            </a:r>
          </a:p>
          <a:p>
            <a:pPr marL="181240" indent="-181240">
              <a:buFont typeface="Arial" pitchFamily="34" charset="0"/>
              <a:buChar char="•"/>
            </a:pPr>
            <a:r>
              <a:rPr lang="en-US" baseline="0" dirty="0"/>
              <a:t>Model good online behavior yourself - Children learn from the adults around them, so always be respectful of others online.</a:t>
            </a:r>
          </a:p>
          <a:p>
            <a:endParaRPr lang="en-US" baseline="0" dirty="0"/>
          </a:p>
          <a:p>
            <a:r>
              <a:rPr lang="en-US" baseline="0" dirty="0"/>
              <a:t>You don’t have to tell your children that they have to be friends with everyone, but you should teach them about respecting others. If you find out that your child has already been involved in cyberbullying, be open to working with the school as they look to correct the problem.</a:t>
            </a:r>
            <a:endParaRPr lang="en-US" dirty="0"/>
          </a:p>
        </p:txBody>
      </p:sp>
      <p:sp>
        <p:nvSpPr>
          <p:cNvPr id="4" name="Slide Number Placeholder 3"/>
          <p:cNvSpPr>
            <a:spLocks noGrp="1"/>
          </p:cNvSpPr>
          <p:nvPr>
            <p:ph type="sldNum" sz="quarter" idx="10"/>
          </p:nvPr>
        </p:nvSpPr>
        <p:spPr/>
        <p:txBody>
          <a:bodyPr/>
          <a:lstStyle/>
          <a:p>
            <a:fld id="{B1C1923F-20C3-4CAC-BD60-AEC561899EFB}" type="slidenum">
              <a:rPr lang="en-US" smtClean="0"/>
              <a:pPr/>
              <a:t>36</a:t>
            </a:fld>
            <a:endParaRPr lang="en-US"/>
          </a:p>
        </p:txBody>
      </p:sp>
    </p:spTree>
    <p:extLst>
      <p:ext uri="{BB962C8B-B14F-4D97-AF65-F5344CB8AC3E}">
        <p14:creationId xmlns:p14="http://schemas.microsoft.com/office/powerpoint/2010/main" val="20047698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pPr eaLnBrk="1" hangingPunct="1">
              <a:spcBef>
                <a:spcPct val="0"/>
              </a:spcBef>
            </a:pPr>
            <a:r>
              <a:rPr lang="en-US" dirty="0"/>
              <a:t>Most kids are not bullies or victims; they are bystanders. They are afraid to speak up about cyberbullying because they’re afraid of being targeted next or being called a tattletale. However, information from bystanders is critical if teachers and other trusted adults are to take action.</a:t>
            </a:r>
          </a:p>
          <a:p>
            <a:pPr eaLnBrk="1" hangingPunct="1">
              <a:spcBef>
                <a:spcPct val="0"/>
              </a:spcBef>
            </a:pPr>
            <a:endParaRPr lang="en-US" dirty="0"/>
          </a:p>
          <a:p>
            <a:pPr eaLnBrk="1" hangingPunct="1">
              <a:spcBef>
                <a:spcPct val="0"/>
              </a:spcBef>
            </a:pPr>
            <a:r>
              <a:rPr lang="en-US" dirty="0"/>
              <a:t>Talk</a:t>
            </a:r>
            <a:r>
              <a:rPr lang="en-US" baseline="0" dirty="0"/>
              <a:t> to your child about not being a bystander. You can do this by:</a:t>
            </a:r>
          </a:p>
          <a:p>
            <a:pPr marL="181240" indent="-181240">
              <a:spcBef>
                <a:spcPct val="0"/>
              </a:spcBef>
              <a:buFont typeface="Arial" pitchFamily="34" charset="0"/>
              <a:buChar char="•"/>
            </a:pPr>
            <a:r>
              <a:rPr lang="en-US" baseline="0" dirty="0"/>
              <a:t>Establishing expectations for reporting - Make sure they understand that you expect them to speak up when they see cyberbullying happen because silence only lets it continue.</a:t>
            </a:r>
          </a:p>
          <a:p>
            <a:pPr marL="181240" indent="-181240">
              <a:spcBef>
                <a:spcPct val="0"/>
              </a:spcBef>
              <a:buFont typeface="Arial" pitchFamily="34" charset="0"/>
              <a:buChar char="•"/>
            </a:pPr>
            <a:r>
              <a:rPr lang="en-US" dirty="0"/>
              <a:t>Encouraging</a:t>
            </a:r>
            <a:r>
              <a:rPr lang="en-US" baseline="0" dirty="0"/>
              <a:t> them to stand up for the victim when they feel it’s safe to do so - That might mean being a good friend to the victim, telling the bully to stop or refusing to join in the cyberbullying. They can also show support to the victim in private.</a:t>
            </a:r>
          </a:p>
          <a:p>
            <a:pPr marL="181240" indent="-181240">
              <a:spcBef>
                <a:spcPct val="0"/>
              </a:spcBef>
              <a:buFont typeface="Arial" pitchFamily="34" charset="0"/>
              <a:buChar char="•"/>
            </a:pPr>
            <a:r>
              <a:rPr lang="en-US" baseline="0" dirty="0"/>
              <a:t>Helping them report the cyberbullying to the website where it is taking place or to a trusted adult at school - Bystanders will feel better about reporting if they are reassured they’re doing the right thing, so help them see it through.</a:t>
            </a:r>
            <a:endParaRPr lang="en-US" dirty="0"/>
          </a:p>
        </p:txBody>
      </p:sp>
      <p:sp>
        <p:nvSpPr>
          <p:cNvPr id="4" name="Slide Number Placeholder 3"/>
          <p:cNvSpPr>
            <a:spLocks noGrp="1"/>
          </p:cNvSpPr>
          <p:nvPr>
            <p:ph type="sldNum" sz="quarter" idx="10"/>
          </p:nvPr>
        </p:nvSpPr>
        <p:spPr/>
        <p:txBody>
          <a:bodyPr/>
          <a:lstStyle/>
          <a:p>
            <a:fld id="{B1C1923F-20C3-4CAC-BD60-AEC561899EFB}" type="slidenum">
              <a:rPr lang="en-US" smtClean="0"/>
              <a:pPr/>
              <a:t>37</a:t>
            </a:fld>
            <a:endParaRPr lang="en-US"/>
          </a:p>
        </p:txBody>
      </p:sp>
    </p:spTree>
    <p:extLst>
      <p:ext uri="{BB962C8B-B14F-4D97-AF65-F5344CB8AC3E}">
        <p14:creationId xmlns:p14="http://schemas.microsoft.com/office/powerpoint/2010/main" val="18612885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en-US" sz="1300" dirty="0"/>
              <a:t>You’ve now heard several strategies to help you deal with inappropriate content, online privacy, sexting, online sexual solicitation and cyberbullying. Most of those suggestions have been based on communicating with your children, but I also want to talk about technological solutions. </a:t>
            </a:r>
          </a:p>
          <a:p>
            <a:r>
              <a:rPr lang="en-US" sz="1300" dirty="0"/>
              <a:t> </a:t>
            </a:r>
          </a:p>
          <a:p>
            <a:r>
              <a:rPr lang="en-US" sz="1300" dirty="0"/>
              <a:t>Here are some options you may want to look into:</a:t>
            </a:r>
          </a:p>
          <a:p>
            <a:pPr marL="181240" indent="-181240">
              <a:buFont typeface="Arial" panose="020B0604020202020204" pitchFamily="34" charset="0"/>
              <a:buChar char="•"/>
            </a:pPr>
            <a:r>
              <a:rPr lang="en-US" sz="1300" dirty="0"/>
              <a:t>Filtering and monitoring software - These can help protect your children from seeing sexually explicit content online and even notify you if they’re receiving inappropriate messages. NetSmartz does not endorse any particular kind of software, but you can go to www.getnetwise.org to search for the software that best fits your needs.</a:t>
            </a:r>
          </a:p>
          <a:p>
            <a:pPr marL="181240" indent="-181240">
              <a:buFont typeface="Arial" panose="020B0604020202020204" pitchFamily="34" charset="0"/>
              <a:buChar char="•"/>
            </a:pPr>
            <a:r>
              <a:rPr lang="en-US" sz="1300" dirty="0"/>
              <a:t>Consult your cell phone service provider - They may offer monitoring options for your child’s cell phone.</a:t>
            </a:r>
          </a:p>
          <a:p>
            <a:pPr marL="181240" indent="-181240">
              <a:buFont typeface="Arial" panose="020B0604020202020204" pitchFamily="34" charset="0"/>
              <a:buChar char="•"/>
            </a:pPr>
            <a:r>
              <a:rPr lang="en-US" sz="1300" dirty="0"/>
              <a:t>Research options for mobile devices – Laptops, tablets, handheld games and MP3 players may have built-in monitoring options or software for purchase.</a:t>
            </a:r>
          </a:p>
          <a:p>
            <a:pPr marL="181240" indent="-181240">
              <a:buFont typeface="Arial" panose="020B0604020202020204" pitchFamily="34" charset="0"/>
              <a:buChar char="•"/>
            </a:pPr>
            <a:r>
              <a:rPr lang="en-US" sz="1300" dirty="0"/>
              <a:t>Look at the individual apps they’re using - Many apps have the option to turn off chat features or limit who can see what your child posts within the app.</a:t>
            </a:r>
          </a:p>
          <a:p>
            <a:pPr marL="181240" indent="-181240">
              <a:buFont typeface="Arial" panose="020B0604020202020204" pitchFamily="34" charset="0"/>
              <a:buChar char="•"/>
            </a:pPr>
            <a:r>
              <a:rPr lang="en-US" sz="1300" dirty="0"/>
              <a:t>Explore built-in security features for programs and websites - These often have their own privacy or filtering services. For example, Google has a free </a:t>
            </a:r>
            <a:r>
              <a:rPr lang="en-US" sz="1300" dirty="0" err="1"/>
              <a:t>SafeSearch</a:t>
            </a:r>
            <a:r>
              <a:rPr lang="en-US" sz="1300" dirty="0"/>
              <a:t> option. Each website or app has different privacy and filtering settings, so you should consult each one to help you better understand their systems. If you have specific questions, you can write to NetSmartz at </a:t>
            </a:r>
            <a:r>
              <a:rPr lang="en-US" sz="1300" dirty="0">
                <a:hlinkClick r:id="rId3"/>
              </a:rPr>
              <a:t>MissingKids.org/contactus</a:t>
            </a:r>
            <a:r>
              <a:rPr lang="en-US" sz="1300" dirty="0"/>
              <a:t>.</a:t>
            </a:r>
          </a:p>
        </p:txBody>
      </p:sp>
      <p:sp>
        <p:nvSpPr>
          <p:cNvPr id="4" name="Slide Number Placeholder 3"/>
          <p:cNvSpPr>
            <a:spLocks noGrp="1"/>
          </p:cNvSpPr>
          <p:nvPr>
            <p:ph type="sldNum" sz="quarter" idx="10"/>
          </p:nvPr>
        </p:nvSpPr>
        <p:spPr/>
        <p:txBody>
          <a:bodyPr/>
          <a:lstStyle/>
          <a:p>
            <a:fld id="{B1C1923F-20C3-4CAC-BD60-AEC561899EFB}" type="slidenum">
              <a:rPr lang="en-US" smtClean="0"/>
              <a:pPr/>
              <a:t>38</a:t>
            </a:fld>
            <a:endParaRPr lang="en-US"/>
          </a:p>
        </p:txBody>
      </p:sp>
    </p:spTree>
    <p:extLst>
      <p:ext uri="{BB962C8B-B14F-4D97-AF65-F5344CB8AC3E}">
        <p14:creationId xmlns:p14="http://schemas.microsoft.com/office/powerpoint/2010/main" val="6353262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pPr eaLnBrk="1" hangingPunct="1">
              <a:spcBef>
                <a:spcPct val="0"/>
              </a:spcBef>
            </a:pPr>
            <a:r>
              <a:rPr lang="en-US" dirty="0"/>
              <a:t>But remember, the most important thing is to communicate with your children about what</a:t>
            </a:r>
            <a:r>
              <a:rPr lang="en-US" baseline="0" dirty="0"/>
              <a:t> they’re doing </a:t>
            </a:r>
            <a:r>
              <a:rPr lang="en-US" dirty="0"/>
              <a:t>online. Start the conversation by asking about their interests.</a:t>
            </a:r>
            <a:r>
              <a:rPr lang="en-US" baseline="0" dirty="0"/>
              <a:t> </a:t>
            </a:r>
          </a:p>
          <a:p>
            <a:pPr eaLnBrk="1" hangingPunct="1">
              <a:spcBef>
                <a:spcPct val="0"/>
              </a:spcBef>
            </a:pPr>
            <a:endParaRPr lang="en-US" baseline="0" dirty="0"/>
          </a:p>
          <a:p>
            <a:pPr eaLnBrk="1" hangingPunct="1">
              <a:spcBef>
                <a:spcPct val="0"/>
              </a:spcBef>
            </a:pPr>
            <a:r>
              <a:rPr lang="en-US" baseline="0" dirty="0"/>
              <a:t>A</a:t>
            </a:r>
            <a:r>
              <a:rPr lang="en-US" dirty="0"/>
              <a:t>sk them questions like:</a:t>
            </a:r>
          </a:p>
          <a:p>
            <a:pPr eaLnBrk="1" hangingPunct="1">
              <a:spcBef>
                <a:spcPct val="0"/>
              </a:spcBef>
              <a:buFontTx/>
              <a:buChar char="•"/>
            </a:pPr>
            <a:r>
              <a:rPr lang="en-US" dirty="0"/>
              <a:t> What’s your favorite app?</a:t>
            </a:r>
          </a:p>
          <a:p>
            <a:pPr eaLnBrk="1" hangingPunct="1">
              <a:spcBef>
                <a:spcPct val="0"/>
              </a:spcBef>
              <a:buFontTx/>
              <a:buChar char="•"/>
            </a:pPr>
            <a:r>
              <a:rPr lang="en-US" dirty="0"/>
              <a:t> Who do</a:t>
            </a:r>
            <a:r>
              <a:rPr lang="en-US" baseline="0" dirty="0"/>
              <a:t> you talk to when you play games?</a:t>
            </a:r>
            <a:endParaRPr lang="en-US" dirty="0"/>
          </a:p>
          <a:p>
            <a:pPr eaLnBrk="1" hangingPunct="1">
              <a:spcBef>
                <a:spcPct val="0"/>
              </a:spcBef>
              <a:buFontTx/>
              <a:buChar char="•"/>
            </a:pPr>
            <a:r>
              <a:rPr lang="en-US" dirty="0"/>
              <a:t> What</a:t>
            </a:r>
            <a:r>
              <a:rPr lang="en-US" baseline="0" dirty="0"/>
              <a:t> kinds of pictures do you like to post?</a:t>
            </a:r>
            <a:endParaRPr lang="en-US" dirty="0"/>
          </a:p>
          <a:p>
            <a:pPr eaLnBrk="1" hangingPunct="1">
              <a:spcBef>
                <a:spcPct val="0"/>
              </a:spcBef>
            </a:pPr>
            <a:endParaRPr lang="en-US" dirty="0"/>
          </a:p>
          <a:p>
            <a:pPr eaLnBrk="1" hangingPunct="1">
              <a:spcBef>
                <a:spcPct val="0"/>
              </a:spcBef>
            </a:pPr>
            <a:r>
              <a:rPr lang="en-US" dirty="0"/>
              <a:t>Discuss these things with them</a:t>
            </a:r>
            <a:r>
              <a:rPr lang="en-US" baseline="0" dirty="0"/>
              <a:t> regularly so they know </a:t>
            </a:r>
            <a:r>
              <a:rPr lang="en-US" dirty="0"/>
              <a:t>you’re available and have an open</a:t>
            </a:r>
            <a:r>
              <a:rPr lang="en-US" baseline="0" dirty="0"/>
              <a:t> mind. Kids need to know that you won’t freak out and stop them from going online if something happens. You may not be able to protect them from everything, but you </a:t>
            </a:r>
            <a:r>
              <a:rPr lang="en-US" b="1" baseline="0" dirty="0"/>
              <a:t>can</a:t>
            </a:r>
            <a:r>
              <a:rPr lang="en-US" baseline="0" dirty="0"/>
              <a:t> teach them how to make responsible choices when they encounter a problem.</a:t>
            </a:r>
            <a:endParaRPr lang="en-US" dirty="0"/>
          </a:p>
        </p:txBody>
      </p:sp>
      <p:sp>
        <p:nvSpPr>
          <p:cNvPr id="4" name="Slide Number Placeholder 3"/>
          <p:cNvSpPr>
            <a:spLocks noGrp="1"/>
          </p:cNvSpPr>
          <p:nvPr>
            <p:ph type="sldNum" sz="quarter" idx="10"/>
          </p:nvPr>
        </p:nvSpPr>
        <p:spPr/>
        <p:txBody>
          <a:bodyPr/>
          <a:lstStyle/>
          <a:p>
            <a:fld id="{B1C1923F-20C3-4CAC-BD60-AEC561899EFB}" type="slidenum">
              <a:rPr lang="en-US" smtClean="0"/>
              <a:pPr/>
              <a:t>39</a:t>
            </a:fld>
            <a:endParaRPr lang="en-US"/>
          </a:p>
        </p:txBody>
      </p:sp>
    </p:spTree>
    <p:extLst>
      <p:ext uri="{BB962C8B-B14F-4D97-AF65-F5344CB8AC3E}">
        <p14:creationId xmlns:p14="http://schemas.microsoft.com/office/powerpoint/2010/main" val="7185147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en-US" sz="1300" dirty="0"/>
              <a:t>NetSmartz is here to help you as you establish this open relationship with your child. On MissingKids.org/</a:t>
            </a:r>
            <a:r>
              <a:rPr lang="en-US" sz="1300" dirty="0" err="1"/>
              <a:t>NetSmartz</a:t>
            </a:r>
            <a:r>
              <a:rPr lang="en-US" sz="1300" dirty="0"/>
              <a:t> you’ll find resources including:</a:t>
            </a:r>
          </a:p>
          <a:p>
            <a:pPr marL="181240" indent="-181240">
              <a:buFont typeface="Arial" panose="020B0604020202020204" pitchFamily="34" charset="0"/>
              <a:buChar char="•"/>
            </a:pPr>
            <a:r>
              <a:rPr lang="en-US" sz="1300" dirty="0"/>
              <a:t>Discussion starters.</a:t>
            </a:r>
          </a:p>
          <a:p>
            <a:pPr marL="181240" indent="-181240">
              <a:buFont typeface="Arial" panose="020B0604020202020204" pitchFamily="34" charset="0"/>
              <a:buChar char="•"/>
            </a:pPr>
            <a:r>
              <a:rPr lang="en-US" sz="1300" dirty="0"/>
              <a:t>Information about the issues.</a:t>
            </a:r>
          </a:p>
          <a:p>
            <a:pPr marL="181240" indent="-181240">
              <a:buFont typeface="Arial" panose="020B0604020202020204" pitchFamily="34" charset="0"/>
              <a:buChar char="•"/>
            </a:pPr>
            <a:r>
              <a:rPr lang="en-US" sz="1300" dirty="0"/>
              <a:t>Tip sheets.</a:t>
            </a:r>
          </a:p>
          <a:p>
            <a:pPr marL="181240" indent="-181240">
              <a:buFont typeface="Arial" panose="020B0604020202020204" pitchFamily="34" charset="0"/>
              <a:buChar char="•"/>
            </a:pPr>
            <a:r>
              <a:rPr lang="en-US" sz="1300" dirty="0"/>
              <a:t>Videos.</a:t>
            </a:r>
          </a:p>
          <a:p>
            <a:r>
              <a:rPr lang="en-US" sz="1300" dirty="0"/>
              <a:t> </a:t>
            </a:r>
          </a:p>
          <a:p>
            <a:r>
              <a:rPr lang="en-US" sz="1300" dirty="0"/>
              <a:t>You’ve seen some of the teen videos today, but NetSmartz also has materials specifically for tweens and younger children.</a:t>
            </a:r>
          </a:p>
        </p:txBody>
      </p:sp>
      <p:sp>
        <p:nvSpPr>
          <p:cNvPr id="4" name="Slide Number Placeholder 3"/>
          <p:cNvSpPr>
            <a:spLocks noGrp="1"/>
          </p:cNvSpPr>
          <p:nvPr>
            <p:ph type="sldNum" sz="quarter" idx="10"/>
          </p:nvPr>
        </p:nvSpPr>
        <p:spPr/>
        <p:txBody>
          <a:bodyPr/>
          <a:lstStyle/>
          <a:p>
            <a:fld id="{B1C1923F-20C3-4CAC-BD60-AEC561899EFB}" type="slidenum">
              <a:rPr lang="en-US" smtClean="0"/>
              <a:pPr/>
              <a:t>40</a:t>
            </a:fld>
            <a:endParaRPr lang="en-US"/>
          </a:p>
        </p:txBody>
      </p:sp>
    </p:spTree>
    <p:extLst>
      <p:ext uri="{BB962C8B-B14F-4D97-AF65-F5344CB8AC3E}">
        <p14:creationId xmlns:p14="http://schemas.microsoft.com/office/powerpoint/2010/main" val="4267857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en-US" sz="1300" dirty="0"/>
              <a:t>So what are your kids currently interested in online?</a:t>
            </a:r>
          </a:p>
          <a:p>
            <a:endParaRPr lang="en-US" sz="1300" dirty="0"/>
          </a:p>
          <a:p>
            <a:r>
              <a:rPr lang="en-US" sz="1300" b="1" dirty="0"/>
              <a:t>(Pause for audience response. If you need to prompt the audience, use the questions below. Take note of their answers and tailor your presentation to their children’s current interests.)</a:t>
            </a:r>
            <a:endParaRPr lang="en-US" sz="1300" dirty="0"/>
          </a:p>
          <a:p>
            <a:endParaRPr lang="en-US" sz="1300" dirty="0"/>
          </a:p>
          <a:p>
            <a:r>
              <a:rPr lang="en-US" sz="1300" dirty="0"/>
              <a:t>How many of your children like to:</a:t>
            </a:r>
          </a:p>
          <a:p>
            <a:pPr marL="181240" indent="-181240">
              <a:buFont typeface="Arial" panose="020B0604020202020204" pitchFamily="34" charset="0"/>
              <a:buChar char="•"/>
            </a:pPr>
            <a:r>
              <a:rPr lang="en-US" sz="1300" dirty="0"/>
              <a:t>Use social media sites and apps like Facebook, Twitter, Instagram, </a:t>
            </a:r>
            <a:r>
              <a:rPr lang="en-US" sz="1300" dirty="0" err="1"/>
              <a:t>Kik</a:t>
            </a:r>
            <a:r>
              <a:rPr lang="en-US" sz="1300" dirty="0"/>
              <a:t> or </a:t>
            </a:r>
            <a:r>
              <a:rPr lang="en-US" sz="1300" dirty="0" err="1"/>
              <a:t>Yik</a:t>
            </a:r>
            <a:r>
              <a:rPr lang="en-US" sz="1300" dirty="0"/>
              <a:t> Yak?</a:t>
            </a:r>
          </a:p>
          <a:p>
            <a:pPr marL="181240" indent="-181240">
              <a:buFont typeface="Arial" panose="020B0604020202020204" pitchFamily="34" charset="0"/>
              <a:buChar char="•"/>
            </a:pPr>
            <a:r>
              <a:rPr lang="en-US" sz="1300" dirty="0"/>
              <a:t>Text or play games on your cell phone or their own phones?</a:t>
            </a:r>
          </a:p>
          <a:p>
            <a:pPr marL="181240" indent="-181240">
              <a:buFont typeface="Arial" panose="020B0604020202020204" pitchFamily="34" charset="0"/>
              <a:buChar char="•"/>
            </a:pPr>
            <a:r>
              <a:rPr lang="en-US" sz="1300" dirty="0"/>
              <a:t>Use Google to help with their homework?</a:t>
            </a:r>
          </a:p>
          <a:p>
            <a:pPr marL="181240" indent="-181240">
              <a:buFont typeface="Arial" panose="020B0604020202020204" pitchFamily="34" charset="0"/>
              <a:buChar char="•"/>
            </a:pPr>
            <a:r>
              <a:rPr lang="en-US" sz="1300" dirty="0"/>
              <a:t>Play computer games or games on a PlayStation or Nintendo 3DS?</a:t>
            </a:r>
          </a:p>
          <a:p>
            <a:pPr marL="181240" indent="-181240">
              <a:buFont typeface="Arial" panose="020B0604020202020204" pitchFamily="34" charset="0"/>
              <a:buChar char="•"/>
            </a:pPr>
            <a:r>
              <a:rPr lang="en-US" sz="1300" dirty="0"/>
              <a:t>Play in a virtual world like </a:t>
            </a:r>
            <a:r>
              <a:rPr lang="en-US" sz="1300" dirty="0" err="1"/>
              <a:t>MineCraft</a:t>
            </a:r>
            <a:endParaRPr lang="en-US" sz="1300" dirty="0"/>
          </a:p>
          <a:p>
            <a:pPr marL="181240" indent="-181240">
              <a:buFont typeface="Arial" panose="020B0604020202020204" pitchFamily="34" charset="0"/>
              <a:buChar char="•"/>
            </a:pPr>
            <a:r>
              <a:rPr lang="en-US" sz="1300" dirty="0"/>
              <a:t>Download music from iTunes?</a:t>
            </a:r>
          </a:p>
          <a:p>
            <a:pPr marL="181240" indent="-181240">
              <a:buFont typeface="Arial" panose="020B0604020202020204" pitchFamily="34" charset="0"/>
              <a:buChar char="•"/>
            </a:pPr>
            <a:r>
              <a:rPr lang="en-US" sz="1300" dirty="0"/>
              <a:t>Watch videos on YouTube?</a:t>
            </a:r>
          </a:p>
          <a:p>
            <a:pPr marL="181240" indent="-181240">
              <a:buFont typeface="Arial" panose="020B0604020202020204" pitchFamily="34" charset="0"/>
              <a:buChar char="•"/>
            </a:pPr>
            <a:r>
              <a:rPr lang="en-US" sz="1300" dirty="0"/>
              <a:t>Download apps from the App Store or Google Play?</a:t>
            </a:r>
          </a:p>
          <a:p>
            <a:endParaRPr lang="en-US" sz="1300" dirty="0"/>
          </a:p>
          <a:p>
            <a:r>
              <a:rPr lang="en-US" sz="1300" dirty="0"/>
              <a:t>Today we are not going to go through every website and app your child might be using. Excellent information about how to check your child's browser history, using privacy settings, and how to report on the various apps and websites your child may be using is readily available online. Remember- learning about specific apps only helps if you are learning about the apps your child is actually using. The best thing you can do is ask your child which apps he or she uses and then work through and explore the privacy and reporting functionalities together.</a:t>
            </a:r>
          </a:p>
        </p:txBody>
      </p:sp>
      <p:sp>
        <p:nvSpPr>
          <p:cNvPr id="4" name="Slide Number Placeholder 3"/>
          <p:cNvSpPr>
            <a:spLocks noGrp="1"/>
          </p:cNvSpPr>
          <p:nvPr>
            <p:ph type="sldNum" sz="quarter" idx="10"/>
          </p:nvPr>
        </p:nvSpPr>
        <p:spPr/>
        <p:txBody>
          <a:bodyPr/>
          <a:lstStyle/>
          <a:p>
            <a:fld id="{B1C1923F-20C3-4CAC-BD60-AEC561899EFB}" type="slidenum">
              <a:rPr lang="en-US" smtClean="0"/>
              <a:pPr/>
              <a:t>5</a:t>
            </a:fld>
            <a:endParaRPr lang="en-US"/>
          </a:p>
        </p:txBody>
      </p:sp>
    </p:spTree>
    <p:extLst>
      <p:ext uri="{BB962C8B-B14F-4D97-AF65-F5344CB8AC3E}">
        <p14:creationId xmlns:p14="http://schemas.microsoft.com/office/powerpoint/2010/main" val="3053648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NetSmartzKids.org is an interactive website for kids ages 5-10 designed to teach them how to be safer online. The website features resources such as:</a:t>
            </a:r>
          </a:p>
          <a:p>
            <a:pPr marL="181240" indent="-181240">
              <a:buFont typeface="Arial" panose="020B0604020202020204" pitchFamily="34" charset="0"/>
              <a:buChar char="•"/>
            </a:pPr>
            <a:r>
              <a:rPr lang="en-US" sz="1300" dirty="0"/>
              <a:t>Activities.</a:t>
            </a:r>
          </a:p>
          <a:p>
            <a:pPr marL="181240" indent="-181240">
              <a:buFont typeface="Arial" panose="020B0604020202020204" pitchFamily="34" charset="0"/>
              <a:buChar char="•"/>
            </a:pPr>
            <a:r>
              <a:rPr lang="en-US" sz="1300" dirty="0"/>
              <a:t>E-books.</a:t>
            </a:r>
          </a:p>
          <a:p>
            <a:pPr marL="181240" indent="-181240">
              <a:buFont typeface="Arial" panose="020B0604020202020204" pitchFamily="34" charset="0"/>
              <a:buChar char="•"/>
            </a:pPr>
            <a:r>
              <a:rPr lang="en-US" sz="1300" dirty="0"/>
              <a:t>Games.</a:t>
            </a:r>
          </a:p>
          <a:p>
            <a:pPr marL="181240" indent="-181240">
              <a:buFont typeface="Arial" panose="020B0604020202020204" pitchFamily="34" charset="0"/>
              <a:buChar char="•"/>
            </a:pPr>
            <a:r>
              <a:rPr lang="en-US" sz="1300" dirty="0"/>
              <a:t>Videos.</a:t>
            </a:r>
          </a:p>
          <a:p>
            <a:endParaRPr lang="en-US" sz="1300" dirty="0"/>
          </a:p>
          <a:p>
            <a:r>
              <a:rPr lang="en-US" sz="1300" dirty="0"/>
              <a:t>NetSmartzKids is a great resource for teachers to use in the classroom or parents to use at home. Kids adore the NetSmartzKids safety “</a:t>
            </a:r>
            <a:r>
              <a:rPr lang="en-US" sz="1300" dirty="0" err="1"/>
              <a:t>spokesrobot</a:t>
            </a:r>
            <a:r>
              <a:rPr lang="en-US" sz="1300" dirty="0"/>
              <a:t>” Clicky and learn lessons by singing songs and tuning in every month for his updates.</a:t>
            </a:r>
          </a:p>
        </p:txBody>
      </p:sp>
      <p:sp>
        <p:nvSpPr>
          <p:cNvPr id="4" name="Slide Number Placeholder 3"/>
          <p:cNvSpPr>
            <a:spLocks noGrp="1"/>
          </p:cNvSpPr>
          <p:nvPr>
            <p:ph type="sldNum" sz="quarter" idx="10"/>
          </p:nvPr>
        </p:nvSpPr>
        <p:spPr/>
        <p:txBody>
          <a:bodyPr/>
          <a:lstStyle/>
          <a:p>
            <a:fld id="{B1C1923F-20C3-4CAC-BD60-AEC561899EFB}" type="slidenum">
              <a:rPr lang="en-US" smtClean="0"/>
              <a:pPr/>
              <a:t>41</a:t>
            </a:fld>
            <a:endParaRPr lang="en-US"/>
          </a:p>
        </p:txBody>
      </p:sp>
    </p:spTree>
    <p:extLst>
      <p:ext uri="{BB962C8B-B14F-4D97-AF65-F5344CB8AC3E}">
        <p14:creationId xmlns:p14="http://schemas.microsoft.com/office/powerpoint/2010/main" val="14831635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en-US" sz="1300" dirty="0"/>
              <a:t>Tell others in your community about these free resources. Encourage your PTA to set up presentations. You can even talk to your child’s school about using NetSmartz teaching materials. When everybody works to confront these issues, your children become safer and are more prepared to protect themselves online.</a:t>
            </a:r>
          </a:p>
          <a:p>
            <a:endParaRPr lang="en-US" sz="1300" u="sng" dirty="0"/>
          </a:p>
          <a:p>
            <a:r>
              <a:rPr lang="en-US" sz="1300" dirty="0"/>
              <a:t>Thank you! </a:t>
            </a:r>
          </a:p>
          <a:p>
            <a:pPr eaLnBrk="1" hangingPunct="1">
              <a:spcBef>
                <a:spcPct val="0"/>
              </a:spcBef>
            </a:pPr>
            <a:endParaRPr lang="en-US" dirty="0"/>
          </a:p>
          <a:p>
            <a:pPr eaLnBrk="1" hangingPunct="1">
              <a:spcBef>
                <a:spcPct val="0"/>
              </a:spcBef>
            </a:pPr>
            <a:r>
              <a:rPr lang="en-US" b="1" dirty="0"/>
              <a:t>(End of presentation.)</a:t>
            </a:r>
          </a:p>
        </p:txBody>
      </p:sp>
      <p:sp>
        <p:nvSpPr>
          <p:cNvPr id="4" name="Slide Number Placeholder 3"/>
          <p:cNvSpPr>
            <a:spLocks noGrp="1"/>
          </p:cNvSpPr>
          <p:nvPr>
            <p:ph type="sldNum" sz="quarter" idx="10"/>
          </p:nvPr>
        </p:nvSpPr>
        <p:spPr/>
        <p:txBody>
          <a:bodyPr/>
          <a:lstStyle/>
          <a:p>
            <a:fld id="{B1C1923F-20C3-4CAC-BD60-AEC561899EFB}" type="slidenum">
              <a:rPr lang="en-US" smtClean="0"/>
              <a:pPr/>
              <a:t>43</a:t>
            </a:fld>
            <a:endParaRPr lang="en-US"/>
          </a:p>
        </p:txBody>
      </p:sp>
    </p:spTree>
    <p:extLst>
      <p:ext uri="{BB962C8B-B14F-4D97-AF65-F5344CB8AC3E}">
        <p14:creationId xmlns:p14="http://schemas.microsoft.com/office/powerpoint/2010/main" val="17167933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C1923F-20C3-4CAC-BD60-AEC561899EFB}" type="slidenum">
              <a:rPr lang="en-US" smtClean="0"/>
              <a:pPr/>
              <a:t>44</a:t>
            </a:fld>
            <a:endParaRPr lang="en-US"/>
          </a:p>
        </p:txBody>
      </p:sp>
    </p:spTree>
    <p:extLst>
      <p:ext uri="{BB962C8B-B14F-4D97-AF65-F5344CB8AC3E}">
        <p14:creationId xmlns:p14="http://schemas.microsoft.com/office/powerpoint/2010/main" val="127874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pPr eaLnBrk="1" hangingPunct="1">
              <a:spcBef>
                <a:spcPct val="0"/>
              </a:spcBef>
            </a:pPr>
            <a:r>
              <a:rPr lang="en-US" dirty="0"/>
              <a:t>But remember, the most important thing is to communicate with your children about what</a:t>
            </a:r>
            <a:r>
              <a:rPr lang="en-US" baseline="0" dirty="0"/>
              <a:t> they’re doing </a:t>
            </a:r>
            <a:r>
              <a:rPr lang="en-US" dirty="0"/>
              <a:t>online. Start the conversation by asking about their interests.</a:t>
            </a:r>
            <a:r>
              <a:rPr lang="en-US" baseline="0" dirty="0"/>
              <a:t> </a:t>
            </a:r>
          </a:p>
          <a:p>
            <a:pPr eaLnBrk="1" hangingPunct="1">
              <a:spcBef>
                <a:spcPct val="0"/>
              </a:spcBef>
            </a:pPr>
            <a:endParaRPr lang="en-US" baseline="0" dirty="0"/>
          </a:p>
          <a:p>
            <a:pPr eaLnBrk="1" hangingPunct="1">
              <a:spcBef>
                <a:spcPct val="0"/>
              </a:spcBef>
            </a:pPr>
            <a:r>
              <a:rPr lang="en-US" baseline="0" dirty="0"/>
              <a:t>A</a:t>
            </a:r>
            <a:r>
              <a:rPr lang="en-US" dirty="0"/>
              <a:t>sk them questions like:</a:t>
            </a:r>
          </a:p>
          <a:p>
            <a:pPr eaLnBrk="1" hangingPunct="1">
              <a:spcBef>
                <a:spcPct val="0"/>
              </a:spcBef>
              <a:buFontTx/>
              <a:buChar char="•"/>
            </a:pPr>
            <a:r>
              <a:rPr lang="en-US" dirty="0"/>
              <a:t> What’s your favorite app?</a:t>
            </a:r>
          </a:p>
          <a:p>
            <a:pPr eaLnBrk="1" hangingPunct="1">
              <a:spcBef>
                <a:spcPct val="0"/>
              </a:spcBef>
              <a:buFontTx/>
              <a:buChar char="•"/>
            </a:pPr>
            <a:r>
              <a:rPr lang="en-US" dirty="0"/>
              <a:t> Who do</a:t>
            </a:r>
            <a:r>
              <a:rPr lang="en-US" baseline="0" dirty="0"/>
              <a:t> you talk to when you play games?</a:t>
            </a:r>
            <a:endParaRPr lang="en-US" dirty="0"/>
          </a:p>
          <a:p>
            <a:pPr eaLnBrk="1" hangingPunct="1">
              <a:spcBef>
                <a:spcPct val="0"/>
              </a:spcBef>
              <a:buFontTx/>
              <a:buChar char="•"/>
            </a:pPr>
            <a:r>
              <a:rPr lang="en-US" dirty="0"/>
              <a:t> What</a:t>
            </a:r>
            <a:r>
              <a:rPr lang="en-US" baseline="0" dirty="0"/>
              <a:t> kinds of pictures do you like to post?</a:t>
            </a:r>
            <a:endParaRPr lang="en-US" dirty="0"/>
          </a:p>
          <a:p>
            <a:pPr eaLnBrk="1" hangingPunct="1">
              <a:spcBef>
                <a:spcPct val="0"/>
              </a:spcBef>
            </a:pPr>
            <a:endParaRPr lang="en-US" dirty="0"/>
          </a:p>
          <a:p>
            <a:pPr eaLnBrk="1" hangingPunct="1">
              <a:spcBef>
                <a:spcPct val="0"/>
              </a:spcBef>
            </a:pPr>
            <a:r>
              <a:rPr lang="en-US" dirty="0"/>
              <a:t>Discuss these things with them</a:t>
            </a:r>
            <a:r>
              <a:rPr lang="en-US" baseline="0" dirty="0"/>
              <a:t> regularly so they know </a:t>
            </a:r>
            <a:r>
              <a:rPr lang="en-US" dirty="0"/>
              <a:t>you’re available and have an open</a:t>
            </a:r>
            <a:r>
              <a:rPr lang="en-US" baseline="0" dirty="0"/>
              <a:t> mind. Kids need to know that you won’t freak out and stop them from going online if something happens. You may not be able to protect them from everything, but you </a:t>
            </a:r>
            <a:r>
              <a:rPr lang="en-US" b="1" baseline="0" dirty="0"/>
              <a:t>can</a:t>
            </a:r>
            <a:r>
              <a:rPr lang="en-US" baseline="0" dirty="0"/>
              <a:t> teach them how to make responsible choices when they encounter a problem.</a:t>
            </a:r>
            <a:endParaRPr lang="en-US" dirty="0"/>
          </a:p>
        </p:txBody>
      </p:sp>
      <p:sp>
        <p:nvSpPr>
          <p:cNvPr id="4" name="Slide Number Placeholder 3"/>
          <p:cNvSpPr>
            <a:spLocks noGrp="1"/>
          </p:cNvSpPr>
          <p:nvPr>
            <p:ph type="sldNum" sz="quarter" idx="10"/>
          </p:nvPr>
        </p:nvSpPr>
        <p:spPr/>
        <p:txBody>
          <a:bodyPr/>
          <a:lstStyle/>
          <a:p>
            <a:fld id="{B1C1923F-20C3-4CAC-BD60-AEC561899EFB}" type="slidenum">
              <a:rPr lang="en-US" smtClean="0"/>
              <a:pPr/>
              <a:t>6</a:t>
            </a:fld>
            <a:endParaRPr lang="en-US"/>
          </a:p>
        </p:txBody>
      </p:sp>
    </p:spTree>
    <p:extLst>
      <p:ext uri="{BB962C8B-B14F-4D97-AF65-F5344CB8AC3E}">
        <p14:creationId xmlns:p14="http://schemas.microsoft.com/office/powerpoint/2010/main" val="3880422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en-US" sz="1300" dirty="0"/>
              <a:t>The good news is that most children are not getting into trouble online, but there are still risks to consider. The issues we’re going to discuss today are not specific to just one device or website. No matter what your children like to do online, they face the following issues:</a:t>
            </a:r>
          </a:p>
          <a:p>
            <a:pPr marL="181240" indent="-181240">
              <a:buFont typeface="Arial" panose="020B0604020202020204" pitchFamily="34" charset="0"/>
              <a:buChar char="•"/>
            </a:pPr>
            <a:r>
              <a:rPr lang="en-US" sz="1300" dirty="0"/>
              <a:t>Inappropriate content.</a:t>
            </a:r>
          </a:p>
          <a:p>
            <a:pPr marL="181240" indent="-181240">
              <a:buFont typeface="Arial" panose="020B0604020202020204" pitchFamily="34" charset="0"/>
              <a:buChar char="•"/>
            </a:pPr>
            <a:r>
              <a:rPr lang="en-US" sz="1300" dirty="0"/>
              <a:t>Online privacy.</a:t>
            </a:r>
          </a:p>
          <a:p>
            <a:pPr marL="181240" indent="-181240">
              <a:buFont typeface="Arial" panose="020B0604020202020204" pitchFamily="34" charset="0"/>
              <a:buChar char="•"/>
            </a:pPr>
            <a:r>
              <a:rPr lang="en-US" sz="1300" dirty="0"/>
              <a:t>Sexting.</a:t>
            </a:r>
          </a:p>
          <a:p>
            <a:pPr marL="181240" indent="-181240">
              <a:buFont typeface="Arial" panose="020B0604020202020204" pitchFamily="34" charset="0"/>
              <a:buChar char="•"/>
            </a:pPr>
            <a:r>
              <a:rPr lang="en-US" sz="1300" dirty="0"/>
              <a:t>Online sexual solicitation.</a:t>
            </a:r>
          </a:p>
          <a:p>
            <a:pPr marL="181240" indent="-181240">
              <a:buFont typeface="Arial" panose="020B0604020202020204" pitchFamily="34" charset="0"/>
              <a:buChar char="•"/>
            </a:pPr>
            <a:r>
              <a:rPr lang="en-US" sz="1300" dirty="0"/>
              <a:t>Cyberbullying.</a:t>
            </a:r>
          </a:p>
          <a:p>
            <a:endParaRPr lang="en-US" sz="1300" dirty="0"/>
          </a:p>
          <a:p>
            <a:r>
              <a:rPr lang="en-US" sz="1300" dirty="0"/>
              <a:t>You may think you don’t have to worry about cyberbullying because you have a younger child, or that your teenager already knows not to respond to inappropriate messages. But these topics are relevant to every child at some point. Today’s presentation will help you talk about them in a way that’s appropriate for your child’s age.</a:t>
            </a:r>
          </a:p>
        </p:txBody>
      </p:sp>
      <p:sp>
        <p:nvSpPr>
          <p:cNvPr id="4" name="Slide Number Placeholder 3"/>
          <p:cNvSpPr>
            <a:spLocks noGrp="1"/>
          </p:cNvSpPr>
          <p:nvPr>
            <p:ph type="sldNum" sz="quarter" idx="10"/>
          </p:nvPr>
        </p:nvSpPr>
        <p:spPr/>
        <p:txBody>
          <a:bodyPr/>
          <a:lstStyle/>
          <a:p>
            <a:fld id="{B1C1923F-20C3-4CAC-BD60-AEC561899EFB}" type="slidenum">
              <a:rPr lang="en-US" smtClean="0"/>
              <a:pPr/>
              <a:t>7</a:t>
            </a:fld>
            <a:endParaRPr lang="en-US"/>
          </a:p>
        </p:txBody>
      </p:sp>
    </p:spTree>
    <p:extLst>
      <p:ext uri="{BB962C8B-B14F-4D97-AF65-F5344CB8AC3E}">
        <p14:creationId xmlns:p14="http://schemas.microsoft.com/office/powerpoint/2010/main" val="1354796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en-US" sz="1300" dirty="0"/>
              <a:t>This chart shows how you can talk to your children about all of these online risks in an age-appropriate way. For example:</a:t>
            </a:r>
          </a:p>
          <a:p>
            <a:pPr marL="181240" indent="-181240">
              <a:buFont typeface="Arial" panose="020B0604020202020204" pitchFamily="34" charset="0"/>
              <a:buChar char="•"/>
            </a:pPr>
            <a:r>
              <a:rPr lang="en-US" sz="1300" dirty="0"/>
              <a:t>You should start talking about online manners, or “netiquette,” with your youngest children so they have a good foundation for later lessons about issues like cyberbullying.</a:t>
            </a:r>
          </a:p>
          <a:p>
            <a:pPr marL="181240" indent="-181240">
              <a:buFont typeface="Arial" panose="020B0604020202020204" pitchFamily="34" charset="0"/>
              <a:buChar char="•"/>
            </a:pPr>
            <a:r>
              <a:rPr lang="en-US" sz="1300" dirty="0"/>
              <a:t>You can start talking to your tweens about not posting revealing pictures and evolve that into a frank discussion about sexting when they become teenagers.</a:t>
            </a:r>
          </a:p>
          <a:p>
            <a:pPr marL="181240" indent="-181240">
              <a:buFont typeface="Arial" panose="020B0604020202020204" pitchFamily="34" charset="0"/>
              <a:buChar char="•"/>
            </a:pPr>
            <a:r>
              <a:rPr lang="en-US" sz="1300" dirty="0"/>
              <a:t>You can talk to young children about not trusting everyone they meet online. By the time they’re teens, they’ll be ready to discuss the risks of meeting offline.</a:t>
            </a:r>
          </a:p>
          <a:p>
            <a:pPr marL="0" indent="0">
              <a:buFont typeface="Arial" panose="020B0604020202020204" pitchFamily="34" charset="0"/>
              <a:buNone/>
            </a:pPr>
            <a:endParaRPr lang="en-US" sz="1300" dirty="0"/>
          </a:p>
          <a:p>
            <a:pPr marL="0" indent="0">
              <a:buFont typeface="Arial" panose="020B0604020202020204" pitchFamily="34" charset="0"/>
              <a:buNone/>
            </a:pPr>
            <a:r>
              <a:rPr lang="en-US" sz="1300" dirty="0"/>
              <a:t>Remember that the skills your child needs to practice safe behaviors online are skills built over time. Think about how we prepare children to ride in cars safely. We start by buckling them into car sears. As they grow to toddlers and preschoolers we still buckle them in, but we start to talk about WHY they need to be buckled in and we allow them to help us keep them safe by climbing into their own seats, helping with the buckles when they are able. We require compliance- we don't drive unless they are buckled, stop the car if they unbuckle themselves. We have these conversations many times over the years, we work with other adults to make sure they are also requiring compliance. Eventually when our children are in cars without us they have learned to wear their seatbelts through years of practice and of having that expectation set and enforced. When they start driving on their own we talk about requiring passengers to wear seatbelts as well.  We don't start talking to them about wearing a seatbelt at 16. The same is true online- from the very beginning of a child's access to anything online parents need to talk to children in an age-appropriate way about  safe behavior online. These conversations must be regular and active at all ages.</a:t>
            </a:r>
          </a:p>
          <a:p>
            <a:pPr marL="0" indent="0">
              <a:buFont typeface="Arial" panose="020B0604020202020204" pitchFamily="34" charset="0"/>
              <a:buNone/>
            </a:pPr>
            <a:endParaRPr lang="en-US" sz="1300" dirty="0"/>
          </a:p>
          <a:p>
            <a:r>
              <a:rPr lang="en-US" sz="1300" dirty="0"/>
              <a:t>The information you learn in this presentation will help prepare you for all of these discussions.</a:t>
            </a:r>
          </a:p>
        </p:txBody>
      </p:sp>
      <p:sp>
        <p:nvSpPr>
          <p:cNvPr id="4" name="Slide Number Placeholder 3"/>
          <p:cNvSpPr>
            <a:spLocks noGrp="1"/>
          </p:cNvSpPr>
          <p:nvPr>
            <p:ph type="sldNum" sz="quarter" idx="10"/>
          </p:nvPr>
        </p:nvSpPr>
        <p:spPr/>
        <p:txBody>
          <a:bodyPr/>
          <a:lstStyle/>
          <a:p>
            <a:fld id="{B1C1923F-20C3-4CAC-BD60-AEC561899EFB}" type="slidenum">
              <a:rPr lang="en-US" smtClean="0"/>
              <a:pPr/>
              <a:t>8</a:t>
            </a:fld>
            <a:endParaRPr lang="en-US"/>
          </a:p>
        </p:txBody>
      </p:sp>
    </p:spTree>
    <p:extLst>
      <p:ext uri="{BB962C8B-B14F-4D97-AF65-F5344CB8AC3E}">
        <p14:creationId xmlns:p14="http://schemas.microsoft.com/office/powerpoint/2010/main" val="1837028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Let’s start by discussing the inappropriate things your child may encounter online. The Internet opens up an entire world of information and images, some of which you don’t want your children to see. On the Internet, your child might come across content that features: </a:t>
            </a:r>
          </a:p>
          <a:p>
            <a:pPr marL="181240" indent="-181240">
              <a:buFont typeface="Arial" panose="020B0604020202020204" pitchFamily="34" charset="0"/>
              <a:buChar char="•"/>
            </a:pPr>
            <a:r>
              <a:rPr lang="en-US" sz="1300" dirty="0"/>
              <a:t>Pornography.</a:t>
            </a:r>
          </a:p>
          <a:p>
            <a:pPr marL="181240" indent="-181240">
              <a:buFont typeface="Arial" panose="020B0604020202020204" pitchFamily="34" charset="0"/>
              <a:buChar char="•"/>
            </a:pPr>
            <a:r>
              <a:rPr lang="en-US" sz="1300" dirty="0"/>
              <a:t>Excessive violence.</a:t>
            </a:r>
          </a:p>
          <a:p>
            <a:pPr marL="181240" indent="-181240">
              <a:buFont typeface="Arial" panose="020B0604020202020204" pitchFamily="34" charset="0"/>
              <a:buChar char="•"/>
            </a:pPr>
            <a:r>
              <a:rPr lang="en-US" sz="1300" dirty="0"/>
              <a:t>Hate speech.</a:t>
            </a:r>
          </a:p>
          <a:p>
            <a:pPr marL="181240" indent="-181240">
              <a:buFont typeface="Arial" panose="020B0604020202020204" pitchFamily="34" charset="0"/>
              <a:buChar char="•"/>
            </a:pPr>
            <a:r>
              <a:rPr lang="en-US" sz="1300" dirty="0"/>
              <a:t>Risky or illegal behaviors.</a:t>
            </a:r>
          </a:p>
        </p:txBody>
      </p:sp>
      <p:sp>
        <p:nvSpPr>
          <p:cNvPr id="4" name="Slide Number Placeholder 3"/>
          <p:cNvSpPr>
            <a:spLocks noGrp="1"/>
          </p:cNvSpPr>
          <p:nvPr>
            <p:ph type="sldNum" sz="quarter" idx="10"/>
          </p:nvPr>
        </p:nvSpPr>
        <p:spPr/>
        <p:txBody>
          <a:bodyPr/>
          <a:lstStyle/>
          <a:p>
            <a:fld id="{B1C1923F-20C3-4CAC-BD60-AEC561899EFB}" type="slidenum">
              <a:rPr lang="en-US" smtClean="0"/>
              <a:pPr/>
              <a:t>9</a:t>
            </a:fld>
            <a:endParaRPr lang="en-US"/>
          </a:p>
        </p:txBody>
      </p:sp>
    </p:spTree>
    <p:extLst>
      <p:ext uri="{BB962C8B-B14F-4D97-AF65-F5344CB8AC3E}">
        <p14:creationId xmlns:p14="http://schemas.microsoft.com/office/powerpoint/2010/main" val="3495178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Seeing inappropriate content online may have negative effects on children. Some kids, especially younger children, may feel guilty or ashamed. Sometimes children exposed to violent or sexual content may become desensitized to it and this can affect their self-image and overall development. </a:t>
            </a:r>
          </a:p>
          <a:p>
            <a:endParaRPr lang="en-US" sz="1300" dirty="0"/>
          </a:p>
          <a:p>
            <a:r>
              <a:rPr lang="en-US" sz="1300" dirty="0"/>
              <a:t>Let your kids know they can always talk to you. The Internet is a great tool for them, so don’t make it scary. If your child does open up to you about inappropriate content they’ve seen, listen attentively and stay calm. Reassure them that it’s not their fault and help them report anything that made them feel uncomfortable. If you believe they received the inappropriate content from a friend or shared it with someone else, you may want to talk to a teacher or school counselor.</a:t>
            </a:r>
          </a:p>
          <a:p>
            <a:endParaRPr lang="en-US" sz="1300" dirty="0"/>
          </a:p>
          <a:p>
            <a:r>
              <a:rPr lang="en-US" sz="1300" dirty="0"/>
              <a:t>Again, the goal is to have regular and active conversations so that the conversation is open and ongoing, not just reacting to negative incidents or behaviors.</a:t>
            </a:r>
          </a:p>
        </p:txBody>
      </p:sp>
      <p:sp>
        <p:nvSpPr>
          <p:cNvPr id="4" name="Slide Number Placeholder 3"/>
          <p:cNvSpPr>
            <a:spLocks noGrp="1"/>
          </p:cNvSpPr>
          <p:nvPr>
            <p:ph type="sldNum" sz="quarter" idx="10"/>
          </p:nvPr>
        </p:nvSpPr>
        <p:spPr/>
        <p:txBody>
          <a:bodyPr/>
          <a:lstStyle/>
          <a:p>
            <a:fld id="{B1C1923F-20C3-4CAC-BD60-AEC561899EFB}" type="slidenum">
              <a:rPr lang="en-US" smtClean="0"/>
              <a:pPr/>
              <a:t>10</a:t>
            </a:fld>
            <a:endParaRPr lang="en-US"/>
          </a:p>
        </p:txBody>
      </p:sp>
    </p:spTree>
    <p:extLst>
      <p:ext uri="{BB962C8B-B14F-4D97-AF65-F5344CB8AC3E}">
        <p14:creationId xmlns:p14="http://schemas.microsoft.com/office/powerpoint/2010/main" val="3473919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563271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p:txBody>
          <a:bodyPr/>
          <a:lstStyle>
            <a:lvl1pPr>
              <a:defRPr/>
            </a:lvl1pPr>
          </a:lstStyle>
          <a:p>
            <a:fld id="{C2141C6C-D8DF-4464-8D75-2F920EEF07AE}" type="datetimeFigureOut">
              <a:rPr lang="en-US"/>
              <a:pPr/>
              <a:t>3/21/2021</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7320C7AA-7A59-4378-8C41-589F66363797}" type="slidenum">
              <a:rPr lang="en-US"/>
              <a:pPr/>
              <a:t>‹#›</a:t>
            </a:fld>
            <a:endParaRPr lang="en-US"/>
          </a:p>
        </p:txBody>
      </p:sp>
    </p:spTree>
    <p:extLst>
      <p:ext uri="{BB962C8B-B14F-4D97-AF65-F5344CB8AC3E}">
        <p14:creationId xmlns:p14="http://schemas.microsoft.com/office/powerpoint/2010/main" val="3982808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04787"/>
            <a:ext cx="3008313" cy="871538"/>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5977F74C-1250-4C79-8B9F-E9D3E1FFED23}" type="datetimeFigureOut">
              <a:rPr lang="en-US"/>
              <a:pPr/>
              <a:t>3/21/2021</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8A849EEE-D8BC-4DE8-80AC-1E07924B6CF9}" type="slidenum">
              <a:rPr lang="en-US"/>
              <a:pPr/>
              <a:t>‹#›</a:t>
            </a:fld>
            <a:endParaRPr lang="en-US"/>
          </a:p>
        </p:txBody>
      </p:sp>
    </p:spTree>
    <p:extLst>
      <p:ext uri="{BB962C8B-B14F-4D97-AF65-F5344CB8AC3E}">
        <p14:creationId xmlns:p14="http://schemas.microsoft.com/office/powerpoint/2010/main" val="30794480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E8F84CB0-1390-42B8-9E17-9F8B63CCD4BF}" type="datetimeFigureOut">
              <a:rPr lang="en-US"/>
              <a:pPr/>
              <a:t>3/21/2021</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7348DF58-EB0F-4B41-954B-63DD05663DAD}" type="slidenum">
              <a:rPr lang="en-US"/>
              <a:pPr/>
              <a:t>‹#›</a:t>
            </a:fld>
            <a:endParaRPr lang="en-US"/>
          </a:p>
        </p:txBody>
      </p:sp>
    </p:spTree>
    <p:extLst>
      <p:ext uri="{BB962C8B-B14F-4D97-AF65-F5344CB8AC3E}">
        <p14:creationId xmlns:p14="http://schemas.microsoft.com/office/powerpoint/2010/main" val="4162791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fld id="{42086053-2EAE-4561-AEA0-206AAD30895E}" type="datetimeFigureOut">
              <a:rPr lang="en-US"/>
              <a:pPr/>
              <a:t>3/21/2021</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C04BB80-4B24-4A49-8C5F-72BF2546EE52}" type="slidenum">
              <a:rPr lang="en-US"/>
              <a:pPr/>
              <a:t>‹#›</a:t>
            </a:fld>
            <a:endParaRPr lang="en-US"/>
          </a:p>
        </p:txBody>
      </p:sp>
    </p:spTree>
    <p:extLst>
      <p:ext uri="{BB962C8B-B14F-4D97-AF65-F5344CB8AC3E}">
        <p14:creationId xmlns:p14="http://schemas.microsoft.com/office/powerpoint/2010/main" val="2019559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3"/>
            <a:ext cx="2057400" cy="4388644"/>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200" y="205983"/>
            <a:ext cx="6019800" cy="4388644"/>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fld id="{46B09DE5-5C3D-4A3F-97DE-BE84A502C0FF}" type="datetimeFigureOut">
              <a:rPr lang="en-US"/>
              <a:pPr/>
              <a:t>3/21/2021</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6CFC1E5-1DB5-42B0-8EA2-1EB5C053E105}" type="slidenum">
              <a:rPr lang="en-US"/>
              <a:pPr/>
              <a:t>‹#›</a:t>
            </a:fld>
            <a:endParaRPr lang="en-US"/>
          </a:p>
        </p:txBody>
      </p:sp>
    </p:spTree>
    <p:extLst>
      <p:ext uri="{BB962C8B-B14F-4D97-AF65-F5344CB8AC3E}">
        <p14:creationId xmlns:p14="http://schemas.microsoft.com/office/powerpoint/2010/main" val="31374580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cSld name="1_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4478274"/>
            <a:ext cx="9144000" cy="66522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4539996"/>
            <a:ext cx="2249424" cy="534924"/>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4533138"/>
            <a:ext cx="6784848" cy="53492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3028950"/>
            <a:ext cx="6477000" cy="13716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4537528"/>
            <a:ext cx="6705600" cy="51435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4551524"/>
            <a:ext cx="2057400" cy="514350"/>
          </a:xfrm>
        </p:spPr>
        <p:txBody>
          <a:bodyPr>
            <a:noAutofit/>
          </a:bodyPr>
          <a:lstStyle>
            <a:lvl1pPr algn="ctr">
              <a:defRPr sz="2000">
                <a:solidFill>
                  <a:srgbClr val="FFFFFF"/>
                </a:solidFill>
              </a:defRPr>
            </a:lvl1pPr>
          </a:lstStyle>
          <a:p>
            <a:fld id="{754E4A95-83A0-4152-B85A-D4FA51B215EA}" type="datetime1">
              <a:rPr lang="en-US" smtClean="0"/>
              <a:t>3/21/2021</a:t>
            </a:fld>
            <a:endParaRPr lang="en-US"/>
          </a:p>
        </p:txBody>
      </p:sp>
      <p:sp>
        <p:nvSpPr>
          <p:cNvPr id="17" name="Footer Placeholder 16"/>
          <p:cNvSpPr>
            <a:spLocks noGrp="1"/>
          </p:cNvSpPr>
          <p:nvPr>
            <p:ph type="ftr" sz="quarter" idx="11"/>
          </p:nvPr>
        </p:nvSpPr>
        <p:spPr>
          <a:xfrm>
            <a:off x="2085393" y="177404"/>
            <a:ext cx="5867400" cy="273844"/>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171450"/>
            <a:ext cx="838200" cy="285750"/>
          </a:xfrm>
        </p:spPr>
        <p:txBody>
          <a:bodyPr/>
          <a:lstStyle>
            <a:lvl1pPr>
              <a:defRPr>
                <a:solidFill>
                  <a:schemeClr val="tx2"/>
                </a:solidFill>
              </a:defRPr>
            </a:lvl1pPr>
          </a:lstStyle>
          <a:p>
            <a:fld id="{C3DD2372-2F78-403A-A541-E97153292393}" type="slidenum">
              <a:rPr lang="en-US" smtClean="0"/>
              <a:t>‹#›</a:t>
            </a:fld>
            <a:endParaRPr lang="en-US"/>
          </a:p>
        </p:txBody>
      </p:sp>
    </p:spTree>
    <p:extLst>
      <p:ext uri="{BB962C8B-B14F-4D97-AF65-F5344CB8AC3E}">
        <p14:creationId xmlns:p14="http://schemas.microsoft.com/office/powerpoint/2010/main" val="3472254388"/>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1"/>
            <a:ext cx="7772400" cy="32004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3714750"/>
            <a:ext cx="6400800" cy="9144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12F490E3-9B3F-470C-BEE5-F2BF8DE06EED}" type="datetimeFigureOut">
              <a:rPr lang="en-US" smtClean="0"/>
              <a:pPr/>
              <a:t>3/21/2021</a:t>
            </a:fld>
            <a:endParaRPr lang="en-US"/>
          </a:p>
        </p:txBody>
      </p:sp>
      <p:sp>
        <p:nvSpPr>
          <p:cNvPr id="8" name="Slide Number Placeholder 7"/>
          <p:cNvSpPr>
            <a:spLocks noGrp="1"/>
          </p:cNvSpPr>
          <p:nvPr>
            <p:ph type="sldNum" sz="quarter" idx="11"/>
          </p:nvPr>
        </p:nvSpPr>
        <p:spPr/>
        <p:txBody>
          <a:bodyPr/>
          <a:lstStyle/>
          <a:p>
            <a:fld id="{682B9FB9-4C00-46C9-8CB6-4EBD860A39A6}" type="slidenum">
              <a:rPr lang="en-US" smtClean="0"/>
              <a:pPr/>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pPr eaLnBrk="1" latinLnBrk="0" hangingPunct="1"/>
            <a:fld id="{7CB97365-EBCA-4027-87D5-99FC1D4DF0BB}" type="datetimeFigureOut">
              <a:rPr lang="en-US" smtClean="0"/>
              <a:pPr eaLnBrk="1" latinLnBrk="0" hangingPunct="1"/>
              <a:t>3/21/2021</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69E29E33-B620-47F9-BB04-8846C2A5AFCC}" type="slidenum">
              <a:rPr kumimoji="0" lang="en-US" smtClean="0"/>
              <a:pPr eaLnBrk="1" latinLnBrk="0" hangingPunct="1"/>
              <a:t>‹#›</a:t>
            </a:fld>
            <a:endParaRPr kumimoji="0"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028701"/>
            <a:ext cx="7772400" cy="1878806"/>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3051573"/>
            <a:ext cx="7772400" cy="848915"/>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2F490E3-9B3F-470C-BEE5-F2BF8DE06EED}" type="datetimeFigureOut">
              <a:rPr lang="en-US" smtClean="0"/>
              <a:pPr/>
              <a:t>3/21/2021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2B9FB9-4C00-46C9-8CB6-4EBD860A39A6}" type="slidenum">
              <a:rPr lang="en-US" smtClean="0"/>
              <a:pPr/>
              <a:t>‹#›</a:t>
            </a:fld>
            <a:endParaRPr lang="en-US"/>
          </a:p>
        </p:txBody>
      </p:sp>
      <p:sp>
        <p:nvSpPr>
          <p:cNvPr id="7" name="Oval 6"/>
          <p:cNvSpPr/>
          <p:nvPr/>
        </p:nvSpPr>
        <p:spPr>
          <a:xfrm>
            <a:off x="4495800" y="2943225"/>
            <a:ext cx="84772" cy="6357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2943225"/>
            <a:ext cx="84772" cy="6357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2943225"/>
            <a:ext cx="84772" cy="6357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200151"/>
            <a:ext cx="4038600" cy="3394472"/>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0E96FDAB-CC11-4085-A62A-13D1D76810ED}" type="datetimeFigureOut">
              <a:rPr lang="en-US" smtClean="0"/>
              <a:pPr/>
              <a:t>3/21/2021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924032-4FA7-4497-8259-76A6B71E340A}" type="slidenum">
              <a:rPr lang="en-US" smtClean="0"/>
              <a:pPr/>
              <a:t>‹#›</a:t>
            </a:fld>
            <a:endParaRPr lang="en-US"/>
          </a:p>
        </p:txBody>
      </p:sp>
      <p:sp>
        <p:nvSpPr>
          <p:cNvPr id="9" name="Content Placeholder 8"/>
          <p:cNvSpPr>
            <a:spLocks noGrp="1"/>
          </p:cNvSpPr>
          <p:nvPr>
            <p:ph sz="quarter" idx="13"/>
          </p:nvPr>
        </p:nvSpPr>
        <p:spPr>
          <a:xfrm>
            <a:off x="365760" y="1200150"/>
            <a:ext cx="4041648" cy="33947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lvl1pPr>
              <a:defRPr sz="4400">
                <a:latin typeface="Century Gothic" pitchFamily="34" charset="0"/>
              </a:defRPr>
            </a:lvl1pPr>
          </a:lstStyle>
          <a:p>
            <a:r>
              <a:rPr lang="en-US" dirty="0"/>
              <a:t>Click to edit Master title style</a:t>
            </a:r>
          </a:p>
        </p:txBody>
      </p:sp>
      <p:sp>
        <p:nvSpPr>
          <p:cNvPr id="18" name="Text Placeholder 17"/>
          <p:cNvSpPr>
            <a:spLocks noGrp="1"/>
          </p:cNvSpPr>
          <p:nvPr>
            <p:ph type="body" sz="quarter" idx="10"/>
          </p:nvPr>
        </p:nvSpPr>
        <p:spPr>
          <a:xfrm>
            <a:off x="457200" y="1123950"/>
            <a:ext cx="8229600" cy="3810000"/>
          </a:xfrm>
        </p:spPr>
        <p:txBody>
          <a:bodyPr/>
          <a:lstStyle>
            <a:lvl1pPr>
              <a:defRPr sz="2600" b="1">
                <a:latin typeface="AvantGarde Bk BT" pitchFamily="34" charset="0"/>
              </a:defRPr>
            </a:lvl1pPr>
            <a:lvl2pPr>
              <a:defRPr sz="2600" b="1">
                <a:latin typeface="AvantGarde Bk BT" pitchFamily="34" charset="0"/>
              </a:defRPr>
            </a:lvl2pPr>
            <a:lvl3pPr>
              <a:defRPr sz="2600" b="1">
                <a:latin typeface="AvantGarde Bk BT" pitchFamily="34" charset="0"/>
              </a:defRPr>
            </a:lvl3pPr>
            <a:lvl4pPr>
              <a:defRPr sz="2600" b="1">
                <a:latin typeface="AvantGarde Bk BT" pitchFamily="34" charset="0"/>
              </a:defRPr>
            </a:lvl4pPr>
            <a:lvl5pPr>
              <a:defRPr sz="2600" b="1">
                <a:latin typeface="AvantGarde Bk BT"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378703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00150"/>
            <a:ext cx="4040188" cy="4572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1" y="1200150"/>
            <a:ext cx="4041775" cy="4572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C2141C6C-D8DF-4464-8D75-2F920EEF07AE}" type="datetimeFigureOut">
              <a:rPr lang="en-US" smtClean="0"/>
              <a:pPr/>
              <a:t>3/21/2021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20C7AA-7A59-4378-8C41-589F66363797}" type="slidenum">
              <a:rPr lang="en-US" smtClean="0"/>
              <a:pPr/>
              <a:t>‹#›</a:t>
            </a:fld>
            <a:endParaRPr lang="en-US"/>
          </a:p>
        </p:txBody>
      </p:sp>
      <p:sp>
        <p:nvSpPr>
          <p:cNvPr id="11" name="Content Placeholder 10"/>
          <p:cNvSpPr>
            <a:spLocks noGrp="1"/>
          </p:cNvSpPr>
          <p:nvPr>
            <p:ph sz="quarter" idx="13"/>
          </p:nvPr>
        </p:nvSpPr>
        <p:spPr>
          <a:xfrm>
            <a:off x="457200" y="1659636"/>
            <a:ext cx="4041648" cy="293522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1659637"/>
            <a:ext cx="4041648" cy="29348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eaLnBrk="1" latinLnBrk="0" hangingPunct="1"/>
            <a:fld id="{7CB97365-EBCA-4027-87D5-99FC1D4DF0BB}" type="datetimeFigureOut">
              <a:rPr lang="en-US" smtClean="0"/>
              <a:pPr eaLnBrk="1" latinLnBrk="0" hangingPunct="1"/>
              <a:t>3/21/2021</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69E29E33-B620-47F9-BB04-8846C2A5AFCC}" type="slidenum">
              <a:rPr kumimoji="0" lang="en-US" smtClean="0"/>
              <a:pPr eaLnBrk="1" latinLnBrk="0" hangingPunct="1"/>
              <a:t>‹#›</a:t>
            </a:fld>
            <a:endParaRPr kumimoji="0"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1" latinLnBrk="0" hangingPunct="1"/>
            <a:fld id="{7CB97365-EBCA-4027-87D5-99FC1D4DF0BB}" type="datetimeFigureOut">
              <a:rPr lang="en-US" smtClean="0"/>
              <a:pPr eaLnBrk="1" latinLnBrk="0" hangingPunct="1"/>
              <a:t>3/21/2021</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69E29E33-B620-47F9-BB04-8846C2A5AFCC}" type="slidenum">
              <a:rPr kumimoji="0" lang="en-US" smtClean="0"/>
              <a:pPr eaLnBrk="1" latinLnBrk="0" hangingPunct="1"/>
              <a:t>‹#›</a:t>
            </a:fld>
            <a:endParaRPr kumimoji="0"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8" y="200025"/>
            <a:ext cx="3008313" cy="1571625"/>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8" y="204788"/>
            <a:ext cx="4995863"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8" y="1828801"/>
            <a:ext cx="3008313" cy="2765822"/>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77F74C-1250-4C79-8B9F-E9D3E1FFED23}" type="datetimeFigureOut">
              <a:rPr lang="en-US" smtClean="0"/>
              <a:pPr/>
              <a:t>3/21/2021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849EEE-D8BC-4DE8-80AC-1E07924B6CF9}"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171450"/>
            <a:ext cx="5711824" cy="671513"/>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857250"/>
            <a:ext cx="6054724" cy="3405783"/>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679576" y="4357688"/>
            <a:ext cx="5711824" cy="40005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F84CB0-1390-42B8-9E17-9F8B63CCD4BF}" type="datetimeFigureOut">
              <a:rPr lang="en-US" smtClean="0"/>
              <a:pPr/>
              <a:t>3/21/2021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48DF58-EB0F-4B41-954B-63DD05663DAD}"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086053-2EAE-4561-AEA0-206AAD30895E}" type="datetimeFigureOut">
              <a:rPr lang="en-US" smtClean="0"/>
              <a:pPr/>
              <a:t>3/21/2021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04BB80-4B24-4A49-8C5F-72BF2546EE52}"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B09DE5-5C3D-4A3F-97DE-BE84A502C0FF}" type="datetimeFigureOut">
              <a:rPr lang="en-US" smtClean="0"/>
              <a:pPr/>
              <a:t>3/21/2021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CFC1E5-1DB5-42B0-8EA2-1EB5C053E105}"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5632714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7352"/>
            <a:ext cx="7772400" cy="1102519"/>
          </a:xfrm>
        </p:spPr>
        <p:txBody>
          <a:bodyPr/>
          <a:lstStyle/>
          <a:p>
            <a:r>
              <a:rPr lang="en-US" dirty="0"/>
              <a:t>Click to edit Master title style</a:t>
            </a:r>
          </a:p>
        </p:txBody>
      </p:sp>
    </p:spTree>
    <p:extLst>
      <p:ext uri="{BB962C8B-B14F-4D97-AF65-F5344CB8AC3E}">
        <p14:creationId xmlns:p14="http://schemas.microsoft.com/office/powerpoint/2010/main" val="41152797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7352"/>
            <a:ext cx="7772400" cy="1102519"/>
          </a:xfrm>
        </p:spPr>
        <p:txBody>
          <a:bodyPr/>
          <a:lstStyle/>
          <a:p>
            <a:r>
              <a:rPr lang="en-US" dirty="0"/>
              <a:t>Click to edit Master title style</a:t>
            </a:r>
          </a:p>
        </p:txBody>
      </p:sp>
    </p:spTree>
    <p:extLst>
      <p:ext uri="{BB962C8B-B14F-4D97-AF65-F5344CB8AC3E}">
        <p14:creationId xmlns:p14="http://schemas.microsoft.com/office/powerpoint/2010/main" val="4115279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7352"/>
            <a:ext cx="7772400" cy="1102519"/>
          </a:xfrm>
        </p:spPr>
        <p:txBody>
          <a:bodyPr/>
          <a:lstStyle/>
          <a:p>
            <a:r>
              <a:rPr lang="en-US" dirty="0"/>
              <a:t>Click to edit Master title style</a:t>
            </a:r>
          </a:p>
        </p:txBody>
      </p:sp>
    </p:spTree>
    <p:extLst>
      <p:ext uri="{BB962C8B-B14F-4D97-AF65-F5344CB8AC3E}">
        <p14:creationId xmlns:p14="http://schemas.microsoft.com/office/powerpoint/2010/main" val="41152797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7352"/>
            <a:ext cx="7772400" cy="1102519"/>
          </a:xfrm>
        </p:spPr>
        <p:txBody>
          <a:bodyPr/>
          <a:lstStyle/>
          <a:p>
            <a:r>
              <a:rPr lang="en-US" dirty="0"/>
              <a:t>Click to edit Master title style</a:t>
            </a:r>
          </a:p>
        </p:txBody>
      </p:sp>
    </p:spTree>
    <p:extLst>
      <p:ext uri="{BB962C8B-B14F-4D97-AF65-F5344CB8AC3E}">
        <p14:creationId xmlns:p14="http://schemas.microsoft.com/office/powerpoint/2010/main" val="41152797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7352"/>
            <a:ext cx="7772400" cy="1102519"/>
          </a:xfrm>
        </p:spPr>
        <p:txBody>
          <a:bodyPr/>
          <a:lstStyle/>
          <a:p>
            <a:r>
              <a:rPr lang="en-US" dirty="0"/>
              <a:t>Click to edit Master title style</a:t>
            </a:r>
          </a:p>
        </p:txBody>
      </p:sp>
    </p:spTree>
    <p:extLst>
      <p:ext uri="{BB962C8B-B14F-4D97-AF65-F5344CB8AC3E}">
        <p14:creationId xmlns:p14="http://schemas.microsoft.com/office/powerpoint/2010/main" val="41152797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7352"/>
            <a:ext cx="7772400" cy="1102519"/>
          </a:xfrm>
        </p:spPr>
        <p:txBody>
          <a:bodyPr/>
          <a:lstStyle/>
          <a:p>
            <a:r>
              <a:rPr lang="en-US" dirty="0"/>
              <a:t>Click to edit Master title style</a:t>
            </a:r>
          </a:p>
        </p:txBody>
      </p:sp>
    </p:spTree>
    <p:extLst>
      <p:ext uri="{BB962C8B-B14F-4D97-AF65-F5344CB8AC3E}">
        <p14:creationId xmlns:p14="http://schemas.microsoft.com/office/powerpoint/2010/main" val="41152797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7352"/>
            <a:ext cx="7772400" cy="1102519"/>
          </a:xfrm>
        </p:spPr>
        <p:txBody>
          <a:bodyPr/>
          <a:lstStyle/>
          <a:p>
            <a:r>
              <a:rPr lang="en-US" dirty="0"/>
              <a:t>Click to edit Master title style</a:t>
            </a:r>
          </a:p>
        </p:txBody>
      </p:sp>
    </p:spTree>
    <p:extLst>
      <p:ext uri="{BB962C8B-B14F-4D97-AF65-F5344CB8AC3E}">
        <p14:creationId xmlns:p14="http://schemas.microsoft.com/office/powerpoint/2010/main" val="41152797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7352"/>
            <a:ext cx="7772400" cy="1102519"/>
          </a:xfrm>
        </p:spPr>
        <p:txBody>
          <a:bodyPr/>
          <a:lstStyle/>
          <a:p>
            <a:r>
              <a:rPr lang="en-US" dirty="0"/>
              <a:t>Click to edit Master title style</a:t>
            </a:r>
          </a:p>
        </p:txBody>
      </p:sp>
    </p:spTree>
    <p:extLst>
      <p:ext uri="{BB962C8B-B14F-4D97-AF65-F5344CB8AC3E}">
        <p14:creationId xmlns:p14="http://schemas.microsoft.com/office/powerpoint/2010/main" val="41152797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7352"/>
            <a:ext cx="7772400" cy="1102519"/>
          </a:xfrm>
        </p:spPr>
        <p:txBody>
          <a:bodyPr/>
          <a:lstStyle/>
          <a:p>
            <a:r>
              <a:rPr lang="en-US" dirty="0"/>
              <a:t>Click to edit Master title style</a:t>
            </a:r>
          </a:p>
        </p:txBody>
      </p:sp>
    </p:spTree>
    <p:extLst>
      <p:ext uri="{BB962C8B-B14F-4D97-AF65-F5344CB8AC3E}">
        <p14:creationId xmlns:p14="http://schemas.microsoft.com/office/powerpoint/2010/main" val="41152797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7352"/>
            <a:ext cx="7772400" cy="1102519"/>
          </a:xfrm>
        </p:spPr>
        <p:txBody>
          <a:bodyPr/>
          <a:lstStyle/>
          <a:p>
            <a:r>
              <a:rPr lang="en-US" dirty="0"/>
              <a:t>Click to edit Master title style</a:t>
            </a:r>
          </a:p>
        </p:txBody>
      </p:sp>
    </p:spTree>
    <p:extLst>
      <p:ext uri="{BB962C8B-B14F-4D97-AF65-F5344CB8AC3E}">
        <p14:creationId xmlns:p14="http://schemas.microsoft.com/office/powerpoint/2010/main" val="41152797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7352"/>
            <a:ext cx="7772400" cy="1102519"/>
          </a:xfrm>
        </p:spPr>
        <p:txBody>
          <a:bodyPr/>
          <a:lstStyle/>
          <a:p>
            <a:r>
              <a:rPr lang="en-US" dirty="0"/>
              <a:t>Click to edit Master title style</a:t>
            </a:r>
          </a:p>
        </p:txBody>
      </p:sp>
    </p:spTree>
    <p:extLst>
      <p:ext uri="{BB962C8B-B14F-4D97-AF65-F5344CB8AC3E}">
        <p14:creationId xmlns:p14="http://schemas.microsoft.com/office/powerpoint/2010/main" val="41152797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7352"/>
            <a:ext cx="7772400" cy="1102519"/>
          </a:xfrm>
        </p:spPr>
        <p:txBody>
          <a:bodyPr/>
          <a:lstStyle/>
          <a:p>
            <a:r>
              <a:rPr lang="en-US" dirty="0"/>
              <a:t>Click to edit Master title style</a:t>
            </a:r>
          </a:p>
        </p:txBody>
      </p:sp>
    </p:spTree>
    <p:extLst>
      <p:ext uri="{BB962C8B-B14F-4D97-AF65-F5344CB8AC3E}">
        <p14:creationId xmlns:p14="http://schemas.microsoft.com/office/powerpoint/2010/main" val="41152797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7352"/>
            <a:ext cx="7772400" cy="1102519"/>
          </a:xfrm>
        </p:spPr>
        <p:txBody>
          <a:bodyPr/>
          <a:lstStyle/>
          <a:p>
            <a:r>
              <a:rPr lang="en-US" dirty="0"/>
              <a:t>Click to edit Master title style</a:t>
            </a:r>
          </a:p>
        </p:txBody>
      </p:sp>
    </p:spTree>
    <p:extLst>
      <p:ext uri="{BB962C8B-B14F-4D97-AF65-F5344CB8AC3E}">
        <p14:creationId xmlns:p14="http://schemas.microsoft.com/office/powerpoint/2010/main" val="4115279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684015"/>
            <a:ext cx="3657600" cy="3809999"/>
          </a:xfrm>
        </p:spPr>
        <p:txBody>
          <a:bodyPr lIns="0" tIns="0" rIns="0" bIns="0" anchor="t">
            <a:noAutofit/>
          </a:bodyPr>
          <a:lstStyle>
            <a:lvl1pPr>
              <a:defRPr sz="4400">
                <a:latin typeface="Century Gothic" pitchFamily="34" charset="0"/>
              </a:defRPr>
            </a:lvl1pPr>
          </a:lstStyle>
          <a:p>
            <a:r>
              <a:rPr lang="en-US" dirty="0"/>
              <a:t>Click to edit Master title style</a:t>
            </a:r>
          </a:p>
        </p:txBody>
      </p:sp>
      <p:sp>
        <p:nvSpPr>
          <p:cNvPr id="3" name="Content Placeholder 2"/>
          <p:cNvSpPr>
            <a:spLocks noGrp="1"/>
          </p:cNvSpPr>
          <p:nvPr>
            <p:ph idx="1"/>
          </p:nvPr>
        </p:nvSpPr>
        <p:spPr>
          <a:xfrm>
            <a:off x="4114800" y="684014"/>
            <a:ext cx="4800600" cy="3775473"/>
          </a:xfrm>
        </p:spPr>
        <p:txBody>
          <a:bodyPr/>
          <a:lstStyle>
            <a:lvl1pPr marL="230188" indent="-230188">
              <a:lnSpc>
                <a:spcPts val="2500"/>
              </a:lnSpc>
              <a:spcBef>
                <a:spcPts val="0"/>
              </a:spcBef>
              <a:spcAft>
                <a:spcPts val="1800"/>
              </a:spcAft>
              <a:buClr>
                <a:srgbClr val="545454"/>
              </a:buClr>
              <a:buSzPct val="69000"/>
              <a:buFont typeface="Arial" pitchFamily="34" charset="0"/>
              <a:buChar char="•"/>
              <a:defRPr sz="2600"/>
            </a:lvl1pPr>
            <a:lvl2pPr marL="742950" indent="-285750">
              <a:buClr>
                <a:srgbClr val="545454"/>
              </a:buClr>
              <a:buSzPct val="69000"/>
              <a:buFont typeface="Arial" pitchFamily="34" charset="0"/>
              <a:buChar char="•"/>
              <a:defRPr sz="2600"/>
            </a:lvl2pPr>
            <a:lvl3pPr marL="1143000" indent="-228600">
              <a:buClr>
                <a:srgbClr val="545454"/>
              </a:buClr>
              <a:buSzPct val="69000"/>
              <a:buFont typeface="Arial" pitchFamily="34" charset="0"/>
              <a:buChar char="•"/>
              <a:defRPr sz="2600"/>
            </a:lvl3pPr>
            <a:lvl4pPr marL="1600200" indent="-228600">
              <a:buClr>
                <a:srgbClr val="545454"/>
              </a:buClr>
              <a:buSzPct val="69000"/>
              <a:buFont typeface="Arial" pitchFamily="34" charset="0"/>
              <a:buChar char="•"/>
              <a:defRPr sz="2600"/>
            </a:lvl4pPr>
            <a:lvl5pPr marL="2057400" indent="-228600">
              <a:buClr>
                <a:srgbClr val="545454"/>
              </a:buClr>
              <a:buSzPct val="69000"/>
              <a:buFont typeface="Arial" pitchFamily="34" charset="0"/>
              <a:buChar char="•"/>
              <a:defRPr sz="2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936658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7352"/>
            <a:ext cx="7772400" cy="1102519"/>
          </a:xfrm>
        </p:spPr>
        <p:txBody>
          <a:bodyPr/>
          <a:lstStyle/>
          <a:p>
            <a:r>
              <a:rPr lang="en-US" dirty="0"/>
              <a:t>Click to edit Master title style</a:t>
            </a:r>
          </a:p>
        </p:txBody>
      </p:sp>
    </p:spTree>
    <p:extLst>
      <p:ext uri="{BB962C8B-B14F-4D97-AF65-F5344CB8AC3E}">
        <p14:creationId xmlns:p14="http://schemas.microsoft.com/office/powerpoint/2010/main" val="41152797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7352"/>
            <a:ext cx="7772400" cy="1102519"/>
          </a:xfrm>
        </p:spPr>
        <p:txBody>
          <a:bodyPr/>
          <a:lstStyle/>
          <a:p>
            <a:r>
              <a:rPr lang="en-US" dirty="0"/>
              <a:t>Click to edit Master title style</a:t>
            </a:r>
          </a:p>
        </p:txBody>
      </p:sp>
    </p:spTree>
    <p:extLst>
      <p:ext uri="{BB962C8B-B14F-4D97-AF65-F5344CB8AC3E}">
        <p14:creationId xmlns:p14="http://schemas.microsoft.com/office/powerpoint/2010/main" val="41152797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7352"/>
            <a:ext cx="7772400" cy="1102519"/>
          </a:xfrm>
        </p:spPr>
        <p:txBody>
          <a:bodyPr/>
          <a:lstStyle/>
          <a:p>
            <a:r>
              <a:rPr lang="en-US" dirty="0"/>
              <a:t>Click to edit Master title style</a:t>
            </a:r>
          </a:p>
        </p:txBody>
      </p:sp>
    </p:spTree>
    <p:extLst>
      <p:ext uri="{BB962C8B-B14F-4D97-AF65-F5344CB8AC3E}">
        <p14:creationId xmlns:p14="http://schemas.microsoft.com/office/powerpoint/2010/main" val="41152797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7352"/>
            <a:ext cx="7772400" cy="1102519"/>
          </a:xfrm>
        </p:spPr>
        <p:txBody>
          <a:bodyPr/>
          <a:lstStyle/>
          <a:p>
            <a:r>
              <a:rPr lang="en-US" dirty="0"/>
              <a:t>Click to edit Master title style</a:t>
            </a:r>
          </a:p>
        </p:txBody>
      </p:sp>
    </p:spTree>
    <p:extLst>
      <p:ext uri="{BB962C8B-B14F-4D97-AF65-F5344CB8AC3E}">
        <p14:creationId xmlns:p14="http://schemas.microsoft.com/office/powerpoint/2010/main" val="41152797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7352"/>
            <a:ext cx="7772400" cy="1102519"/>
          </a:xfrm>
        </p:spPr>
        <p:txBody>
          <a:bodyPr/>
          <a:lstStyle/>
          <a:p>
            <a:r>
              <a:rPr lang="en-US" dirty="0"/>
              <a:t>Click to edit Master title style</a:t>
            </a:r>
          </a:p>
        </p:txBody>
      </p:sp>
    </p:spTree>
    <p:extLst>
      <p:ext uri="{BB962C8B-B14F-4D97-AF65-F5344CB8AC3E}">
        <p14:creationId xmlns:p14="http://schemas.microsoft.com/office/powerpoint/2010/main" val="41152797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7352"/>
            <a:ext cx="7772400" cy="1102519"/>
          </a:xfrm>
        </p:spPr>
        <p:txBody>
          <a:bodyPr/>
          <a:lstStyle/>
          <a:p>
            <a:r>
              <a:rPr lang="en-US" dirty="0"/>
              <a:t>Click to edit Master title style</a:t>
            </a:r>
          </a:p>
        </p:txBody>
      </p:sp>
    </p:spTree>
    <p:extLst>
      <p:ext uri="{BB962C8B-B14F-4D97-AF65-F5344CB8AC3E}">
        <p14:creationId xmlns:p14="http://schemas.microsoft.com/office/powerpoint/2010/main" val="41152797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7352"/>
            <a:ext cx="7772400" cy="1102519"/>
          </a:xfrm>
        </p:spPr>
        <p:txBody>
          <a:bodyPr/>
          <a:lstStyle/>
          <a:p>
            <a:r>
              <a:rPr lang="en-US" dirty="0"/>
              <a:t>Click to edit Master title style</a:t>
            </a:r>
          </a:p>
        </p:txBody>
      </p:sp>
    </p:spTree>
    <p:extLst>
      <p:ext uri="{BB962C8B-B14F-4D97-AF65-F5344CB8AC3E}">
        <p14:creationId xmlns:p14="http://schemas.microsoft.com/office/powerpoint/2010/main" val="41152797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7352"/>
            <a:ext cx="7772400" cy="1102519"/>
          </a:xfrm>
        </p:spPr>
        <p:txBody>
          <a:bodyPr/>
          <a:lstStyle/>
          <a:p>
            <a:r>
              <a:rPr lang="en-US" dirty="0"/>
              <a:t>Click to edit Master title style</a:t>
            </a:r>
          </a:p>
        </p:txBody>
      </p:sp>
    </p:spTree>
    <p:extLst>
      <p:ext uri="{BB962C8B-B14F-4D97-AF65-F5344CB8AC3E}">
        <p14:creationId xmlns:p14="http://schemas.microsoft.com/office/powerpoint/2010/main" val="41152797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7352"/>
            <a:ext cx="7772400" cy="1102519"/>
          </a:xfrm>
        </p:spPr>
        <p:txBody>
          <a:bodyPr/>
          <a:lstStyle/>
          <a:p>
            <a:r>
              <a:rPr lang="en-US" dirty="0"/>
              <a:t>Click to edit Master title style</a:t>
            </a:r>
          </a:p>
        </p:txBody>
      </p:sp>
    </p:spTree>
    <p:extLst>
      <p:ext uri="{BB962C8B-B14F-4D97-AF65-F5344CB8AC3E}">
        <p14:creationId xmlns:p14="http://schemas.microsoft.com/office/powerpoint/2010/main" val="41152797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7352"/>
            <a:ext cx="7772400" cy="1102519"/>
          </a:xfrm>
        </p:spPr>
        <p:txBody>
          <a:bodyPr/>
          <a:lstStyle/>
          <a:p>
            <a:r>
              <a:rPr lang="en-US" dirty="0"/>
              <a:t>Click to edit Master title style</a:t>
            </a:r>
          </a:p>
        </p:txBody>
      </p:sp>
    </p:spTree>
    <p:extLst>
      <p:ext uri="{BB962C8B-B14F-4D97-AF65-F5344CB8AC3E}">
        <p14:creationId xmlns:p14="http://schemas.microsoft.com/office/powerpoint/2010/main" val="4115279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684015"/>
            <a:ext cx="5410200" cy="1735337"/>
          </a:xfrm>
        </p:spPr>
        <p:txBody>
          <a:bodyPr lIns="0" tIns="0" rIns="0" bIns="0" anchor="t">
            <a:noAutofit/>
          </a:bodyPr>
          <a:lstStyle>
            <a:lvl1pPr>
              <a:defRPr sz="4400">
                <a:latin typeface="Century Gothic" pitchFamily="34" charset="0"/>
              </a:defRPr>
            </a:lvl1pPr>
          </a:lstStyle>
          <a:p>
            <a:r>
              <a:rPr lang="en-US" dirty="0"/>
              <a:t>Click to edit Master title style</a:t>
            </a:r>
          </a:p>
        </p:txBody>
      </p:sp>
      <p:sp>
        <p:nvSpPr>
          <p:cNvPr id="3" name="Content Placeholder 2"/>
          <p:cNvSpPr>
            <a:spLocks noGrp="1"/>
          </p:cNvSpPr>
          <p:nvPr>
            <p:ph idx="1"/>
          </p:nvPr>
        </p:nvSpPr>
        <p:spPr>
          <a:xfrm>
            <a:off x="457200" y="2571750"/>
            <a:ext cx="3124200" cy="1887736"/>
          </a:xfrm>
        </p:spPr>
        <p:txBody>
          <a:bodyPr/>
          <a:lstStyle>
            <a:lvl1pPr marL="0" indent="0">
              <a:lnSpc>
                <a:spcPts val="2700"/>
              </a:lnSpc>
              <a:spcBef>
                <a:spcPts val="0"/>
              </a:spcBef>
              <a:spcAft>
                <a:spcPts val="1800"/>
              </a:spcAft>
              <a:buClr>
                <a:srgbClr val="FFC000"/>
              </a:buClr>
              <a:buFont typeface="Film Cryptic" pitchFamily="2" charset="0"/>
              <a:buNone/>
              <a:defRPr/>
            </a:lvl1pPr>
            <a:lvl2pPr marL="0" indent="0">
              <a:buNone/>
              <a:defRPr/>
            </a:lvl2pPr>
            <a:lvl3pPr marL="0" indent="0">
              <a:buNone/>
              <a:defRPr/>
            </a:lvl3pPr>
            <a:lvl4pPr marL="0" indent="0">
              <a:buNone/>
              <a:defRPr/>
            </a:lvl4pPr>
            <a:lvl5pPr marL="0" indent="0">
              <a:buNone/>
              <a:defRPr/>
            </a:lvl5pPr>
          </a:lstStyle>
          <a:p>
            <a:pPr lvl="0"/>
            <a:r>
              <a:rPr lang="en-US" dirty="0"/>
              <a:t>Click to edit Master text styles</a:t>
            </a:r>
          </a:p>
        </p:txBody>
      </p:sp>
    </p:spTree>
    <p:extLst>
      <p:ext uri="{BB962C8B-B14F-4D97-AF65-F5344CB8AC3E}">
        <p14:creationId xmlns:p14="http://schemas.microsoft.com/office/powerpoint/2010/main" val="19402274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7352"/>
            <a:ext cx="7772400" cy="1102519"/>
          </a:xfrm>
        </p:spPr>
        <p:txBody>
          <a:bodyPr/>
          <a:lstStyle/>
          <a:p>
            <a:r>
              <a:rPr lang="en-US" dirty="0"/>
              <a:t>Click to edit Master title style</a:t>
            </a:r>
          </a:p>
        </p:txBody>
      </p:sp>
    </p:spTree>
    <p:extLst>
      <p:ext uri="{BB962C8B-B14F-4D97-AF65-F5344CB8AC3E}">
        <p14:creationId xmlns:p14="http://schemas.microsoft.com/office/powerpoint/2010/main" val="41152797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7352"/>
            <a:ext cx="7772400" cy="1102519"/>
          </a:xfrm>
        </p:spPr>
        <p:txBody>
          <a:bodyPr/>
          <a:lstStyle/>
          <a:p>
            <a:r>
              <a:rPr lang="en-US" dirty="0"/>
              <a:t>Click to edit Master title style</a:t>
            </a:r>
          </a:p>
        </p:txBody>
      </p:sp>
    </p:spTree>
    <p:extLst>
      <p:ext uri="{BB962C8B-B14F-4D97-AF65-F5344CB8AC3E}">
        <p14:creationId xmlns:p14="http://schemas.microsoft.com/office/powerpoint/2010/main" val="41152797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7352"/>
            <a:ext cx="7772400" cy="1102519"/>
          </a:xfrm>
        </p:spPr>
        <p:txBody>
          <a:bodyPr/>
          <a:lstStyle/>
          <a:p>
            <a:r>
              <a:rPr lang="en-US" dirty="0"/>
              <a:t>Click to edit Master title style</a:t>
            </a:r>
          </a:p>
        </p:txBody>
      </p:sp>
    </p:spTree>
    <p:extLst>
      <p:ext uri="{BB962C8B-B14F-4D97-AF65-F5344CB8AC3E}">
        <p14:creationId xmlns:p14="http://schemas.microsoft.com/office/powerpoint/2010/main" val="41152797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7352"/>
            <a:ext cx="7772400" cy="1102519"/>
          </a:xfrm>
        </p:spPr>
        <p:txBody>
          <a:bodyPr/>
          <a:lstStyle/>
          <a:p>
            <a:r>
              <a:rPr lang="en-US" dirty="0"/>
              <a:t>Click to edit Master title style</a:t>
            </a:r>
          </a:p>
        </p:txBody>
      </p:sp>
    </p:spTree>
    <p:extLst>
      <p:ext uri="{BB962C8B-B14F-4D97-AF65-F5344CB8AC3E}">
        <p14:creationId xmlns:p14="http://schemas.microsoft.com/office/powerpoint/2010/main" val="41152797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7352"/>
            <a:ext cx="7772400" cy="1102519"/>
          </a:xfrm>
        </p:spPr>
        <p:txBody>
          <a:bodyPr/>
          <a:lstStyle/>
          <a:p>
            <a:r>
              <a:rPr lang="en-US" dirty="0"/>
              <a:t>Click to edit Master title style</a:t>
            </a:r>
          </a:p>
        </p:txBody>
      </p:sp>
    </p:spTree>
    <p:extLst>
      <p:ext uri="{BB962C8B-B14F-4D97-AF65-F5344CB8AC3E}">
        <p14:creationId xmlns:p14="http://schemas.microsoft.com/office/powerpoint/2010/main" val="41152797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7352"/>
            <a:ext cx="7772400" cy="1102519"/>
          </a:xfrm>
        </p:spPr>
        <p:txBody>
          <a:bodyPr/>
          <a:lstStyle/>
          <a:p>
            <a:r>
              <a:rPr lang="en-US" dirty="0"/>
              <a:t>Click to edit Master title style</a:t>
            </a:r>
          </a:p>
        </p:txBody>
      </p:sp>
    </p:spTree>
    <p:extLst>
      <p:ext uri="{BB962C8B-B14F-4D97-AF65-F5344CB8AC3E}">
        <p14:creationId xmlns:p14="http://schemas.microsoft.com/office/powerpoint/2010/main" val="41152797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7352"/>
            <a:ext cx="7772400" cy="1102519"/>
          </a:xfrm>
        </p:spPr>
        <p:txBody>
          <a:bodyPr/>
          <a:lstStyle/>
          <a:p>
            <a:r>
              <a:rPr lang="en-US" dirty="0"/>
              <a:t>Click to edit Master title style</a:t>
            </a:r>
          </a:p>
        </p:txBody>
      </p:sp>
    </p:spTree>
    <p:extLst>
      <p:ext uri="{BB962C8B-B14F-4D97-AF65-F5344CB8AC3E}">
        <p14:creationId xmlns:p14="http://schemas.microsoft.com/office/powerpoint/2010/main" val="41152797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3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7352"/>
            <a:ext cx="7772400" cy="1102519"/>
          </a:xfrm>
        </p:spPr>
        <p:txBody>
          <a:bodyPr/>
          <a:lstStyle/>
          <a:p>
            <a:r>
              <a:rPr lang="en-US" dirty="0"/>
              <a:t>Click to edit Master title style</a:t>
            </a:r>
          </a:p>
        </p:txBody>
      </p:sp>
    </p:spTree>
    <p:extLst>
      <p:ext uri="{BB962C8B-B14F-4D97-AF65-F5344CB8AC3E}">
        <p14:creationId xmlns:p14="http://schemas.microsoft.com/office/powerpoint/2010/main" val="41152797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3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7352"/>
            <a:ext cx="7772400" cy="1102519"/>
          </a:xfrm>
        </p:spPr>
        <p:txBody>
          <a:bodyPr/>
          <a:lstStyle/>
          <a:p>
            <a:r>
              <a:rPr lang="en-US" dirty="0"/>
              <a:t>Click to edit Master title style</a:t>
            </a:r>
          </a:p>
        </p:txBody>
      </p:sp>
    </p:spTree>
    <p:extLst>
      <p:ext uri="{BB962C8B-B14F-4D97-AF65-F5344CB8AC3E}">
        <p14:creationId xmlns:p14="http://schemas.microsoft.com/office/powerpoint/2010/main" val="41152797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3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7352"/>
            <a:ext cx="7772400" cy="1102519"/>
          </a:xfrm>
        </p:spPr>
        <p:txBody>
          <a:bodyPr/>
          <a:lstStyle/>
          <a:p>
            <a:r>
              <a:rPr lang="en-US" dirty="0"/>
              <a:t>Click to edit Master title style</a:t>
            </a:r>
          </a:p>
        </p:txBody>
      </p:sp>
    </p:spTree>
    <p:extLst>
      <p:ext uri="{BB962C8B-B14F-4D97-AF65-F5344CB8AC3E}">
        <p14:creationId xmlns:p14="http://schemas.microsoft.com/office/powerpoint/2010/main" val="4115279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5986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3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7352"/>
            <a:ext cx="7772400" cy="1102519"/>
          </a:xfrm>
        </p:spPr>
        <p:txBody>
          <a:bodyPr/>
          <a:lstStyle/>
          <a:p>
            <a:r>
              <a:rPr lang="en-US" dirty="0"/>
              <a:t>Click to edit Master title style</a:t>
            </a:r>
          </a:p>
        </p:txBody>
      </p:sp>
    </p:spTree>
    <p:extLst>
      <p:ext uri="{BB962C8B-B14F-4D97-AF65-F5344CB8AC3E}">
        <p14:creationId xmlns:p14="http://schemas.microsoft.com/office/powerpoint/2010/main" val="41152797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3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7352"/>
            <a:ext cx="7772400" cy="1102519"/>
          </a:xfrm>
        </p:spPr>
        <p:txBody>
          <a:bodyPr/>
          <a:lstStyle/>
          <a:p>
            <a:r>
              <a:rPr lang="en-US" dirty="0"/>
              <a:t>Click to edit Master title style</a:t>
            </a:r>
          </a:p>
        </p:txBody>
      </p:sp>
    </p:spTree>
    <p:extLst>
      <p:ext uri="{BB962C8B-B14F-4D97-AF65-F5344CB8AC3E}">
        <p14:creationId xmlns:p14="http://schemas.microsoft.com/office/powerpoint/2010/main" val="41152797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3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7352"/>
            <a:ext cx="7772400" cy="1102519"/>
          </a:xfrm>
        </p:spPr>
        <p:txBody>
          <a:bodyPr/>
          <a:lstStyle/>
          <a:p>
            <a:r>
              <a:rPr lang="en-US" dirty="0"/>
              <a:t>Click to edit Master title style</a:t>
            </a:r>
          </a:p>
        </p:txBody>
      </p:sp>
    </p:spTree>
    <p:extLst>
      <p:ext uri="{BB962C8B-B14F-4D97-AF65-F5344CB8AC3E}">
        <p14:creationId xmlns:p14="http://schemas.microsoft.com/office/powerpoint/2010/main" val="41152797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3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7352"/>
            <a:ext cx="7772400" cy="1102519"/>
          </a:xfrm>
        </p:spPr>
        <p:txBody>
          <a:bodyPr/>
          <a:lstStyle/>
          <a:p>
            <a:r>
              <a:rPr lang="en-US" dirty="0"/>
              <a:t>Click to edit Master title style</a:t>
            </a:r>
          </a:p>
        </p:txBody>
      </p:sp>
    </p:spTree>
    <p:extLst>
      <p:ext uri="{BB962C8B-B14F-4D97-AF65-F5344CB8AC3E}">
        <p14:creationId xmlns:p14="http://schemas.microsoft.com/office/powerpoint/2010/main" val="41152797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3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7352"/>
            <a:ext cx="7772400" cy="1102519"/>
          </a:xfrm>
        </p:spPr>
        <p:txBody>
          <a:bodyPr/>
          <a:lstStyle/>
          <a:p>
            <a:r>
              <a:rPr lang="en-US" dirty="0"/>
              <a:t>Click to edit Master title style</a:t>
            </a:r>
          </a:p>
        </p:txBody>
      </p:sp>
    </p:spTree>
    <p:extLst>
      <p:ext uri="{BB962C8B-B14F-4D97-AF65-F5344CB8AC3E}">
        <p14:creationId xmlns:p14="http://schemas.microsoft.com/office/powerpoint/2010/main" val="41152797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4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7352"/>
            <a:ext cx="7772400" cy="1102519"/>
          </a:xfrm>
        </p:spPr>
        <p:txBody>
          <a:bodyPr/>
          <a:lstStyle/>
          <a:p>
            <a:r>
              <a:rPr lang="en-US" dirty="0"/>
              <a:t>Click to edit Master title style</a:t>
            </a:r>
          </a:p>
        </p:txBody>
      </p:sp>
    </p:spTree>
    <p:extLst>
      <p:ext uri="{BB962C8B-B14F-4D97-AF65-F5344CB8AC3E}">
        <p14:creationId xmlns:p14="http://schemas.microsoft.com/office/powerpoint/2010/main" val="41152797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4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7352"/>
            <a:ext cx="7772400" cy="1102519"/>
          </a:xfrm>
        </p:spPr>
        <p:txBody>
          <a:bodyPr/>
          <a:lstStyle/>
          <a:p>
            <a:r>
              <a:rPr lang="en-US" dirty="0"/>
              <a:t>Click to edit Master title style</a:t>
            </a:r>
          </a:p>
        </p:txBody>
      </p:sp>
    </p:spTree>
    <p:extLst>
      <p:ext uri="{BB962C8B-B14F-4D97-AF65-F5344CB8AC3E}">
        <p14:creationId xmlns:p14="http://schemas.microsoft.com/office/powerpoint/2010/main" val="41152797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4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7352"/>
            <a:ext cx="7772400" cy="1102519"/>
          </a:xfrm>
        </p:spPr>
        <p:txBody>
          <a:bodyPr/>
          <a:lstStyle/>
          <a:p>
            <a:r>
              <a:rPr lang="en-US" dirty="0"/>
              <a:t>Click to edit Master title style</a:t>
            </a:r>
          </a:p>
        </p:txBody>
      </p:sp>
    </p:spTree>
    <p:extLst>
      <p:ext uri="{BB962C8B-B14F-4D97-AF65-F5344CB8AC3E}">
        <p14:creationId xmlns:p14="http://schemas.microsoft.com/office/powerpoint/2010/main" val="41152797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4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7352"/>
            <a:ext cx="7772400" cy="1102519"/>
          </a:xfrm>
        </p:spPr>
        <p:txBody>
          <a:bodyPr/>
          <a:lstStyle/>
          <a:p>
            <a:r>
              <a:rPr lang="en-US" dirty="0"/>
              <a:t>Click to edit Master title style</a:t>
            </a:r>
          </a:p>
        </p:txBody>
      </p:sp>
    </p:spTree>
    <p:extLst>
      <p:ext uri="{BB962C8B-B14F-4D97-AF65-F5344CB8AC3E}">
        <p14:creationId xmlns:p14="http://schemas.microsoft.com/office/powerpoint/2010/main" val="4115279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Content Placeholder 2"/>
          <p:cNvSpPr>
            <a:spLocks noGrp="1"/>
          </p:cNvSpPr>
          <p:nvPr>
            <p:ph idx="13"/>
          </p:nvPr>
        </p:nvSpPr>
        <p:spPr>
          <a:xfrm>
            <a:off x="1333500" y="1103116"/>
            <a:ext cx="6477000" cy="2937272"/>
          </a:xfrm>
        </p:spPr>
        <p:txBody>
          <a:bodyPr>
            <a:normAutofit/>
          </a:bodyPr>
          <a:lstStyle>
            <a:lvl1pPr marL="0" indent="0">
              <a:spcBef>
                <a:spcPts val="0"/>
              </a:spcBef>
              <a:buNone/>
              <a:defRPr sz="4400">
                <a:latin typeface="Century Gothic" pitchFamily="34" charset="0"/>
              </a:defRPr>
            </a:lvl1pPr>
          </a:lstStyle>
          <a:p>
            <a:pPr lvl="0"/>
            <a:r>
              <a:rPr lang="en-US" dirty="0"/>
              <a:t>Click to edit Master text styles</a:t>
            </a:r>
          </a:p>
        </p:txBody>
      </p:sp>
    </p:spTree>
    <p:extLst>
      <p:ext uri="{BB962C8B-B14F-4D97-AF65-F5344CB8AC3E}">
        <p14:creationId xmlns:p14="http://schemas.microsoft.com/office/powerpoint/2010/main" val="2446932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9550"/>
            <a:ext cx="8229600" cy="857250"/>
          </a:xfrm>
        </p:spPr>
        <p:txBody>
          <a:bodyPr anchor="t"/>
          <a:lstStyle/>
          <a:p>
            <a:r>
              <a:rPr lang="en-US" dirty="0"/>
              <a:t>Click to edit Master title style</a:t>
            </a:r>
          </a:p>
        </p:txBody>
      </p:sp>
    </p:spTree>
    <p:extLst>
      <p:ext uri="{BB962C8B-B14F-4D97-AF65-F5344CB8AC3E}">
        <p14:creationId xmlns:p14="http://schemas.microsoft.com/office/powerpoint/2010/main" val="1860301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0E96FDAB-CC11-4085-A62A-13D1D76810ED}" type="datetimeFigureOut">
              <a:rPr lang="en-US"/>
              <a:pPr/>
              <a:t>3/21/2021</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21924032-4FA7-4497-8259-76A6B71E340A}" type="slidenum">
              <a:rPr lang="en-US"/>
              <a:pPr/>
              <a:t>‹#›</a:t>
            </a:fld>
            <a:endParaRPr lang="en-US"/>
          </a:p>
        </p:txBody>
      </p:sp>
    </p:spTree>
    <p:extLst>
      <p:ext uri="{BB962C8B-B14F-4D97-AF65-F5344CB8AC3E}">
        <p14:creationId xmlns:p14="http://schemas.microsoft.com/office/powerpoint/2010/main" val="2632612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9" Type="http://schemas.openxmlformats.org/officeDocument/2006/relationships/slideLayout" Target="../slideLayouts/slideLayout54.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34" Type="http://schemas.openxmlformats.org/officeDocument/2006/relationships/slideLayout" Target="../slideLayouts/slideLayout49.xml"/><Relationship Id="rId42" Type="http://schemas.openxmlformats.org/officeDocument/2006/relationships/slideLayout" Target="../slideLayouts/slideLayout57.xml"/><Relationship Id="rId47" Type="http://schemas.openxmlformats.org/officeDocument/2006/relationships/slideLayout" Target="../slideLayouts/slideLayout62.xml"/><Relationship Id="rId50" Type="http://schemas.openxmlformats.org/officeDocument/2006/relationships/slideLayout" Target="../slideLayouts/slideLayout65.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slideLayout" Target="../slideLayouts/slideLayout48.xml"/><Relationship Id="rId38" Type="http://schemas.openxmlformats.org/officeDocument/2006/relationships/slideLayout" Target="../slideLayouts/slideLayout53.xml"/><Relationship Id="rId46" Type="http://schemas.openxmlformats.org/officeDocument/2006/relationships/slideLayout" Target="../slideLayouts/slideLayout61.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41" Type="http://schemas.openxmlformats.org/officeDocument/2006/relationships/slideLayout" Target="../slideLayouts/slideLayout56.xml"/><Relationship Id="rId54"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37" Type="http://schemas.openxmlformats.org/officeDocument/2006/relationships/slideLayout" Target="../slideLayouts/slideLayout52.xml"/><Relationship Id="rId40" Type="http://schemas.openxmlformats.org/officeDocument/2006/relationships/slideLayout" Target="../slideLayouts/slideLayout55.xml"/><Relationship Id="rId45" Type="http://schemas.openxmlformats.org/officeDocument/2006/relationships/slideLayout" Target="../slideLayouts/slideLayout60.xml"/><Relationship Id="rId53" Type="http://schemas.openxmlformats.org/officeDocument/2006/relationships/slideLayout" Target="../slideLayouts/slideLayout68.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36" Type="http://schemas.openxmlformats.org/officeDocument/2006/relationships/slideLayout" Target="../slideLayouts/slideLayout51.xml"/><Relationship Id="rId49" Type="http://schemas.openxmlformats.org/officeDocument/2006/relationships/slideLayout" Target="../slideLayouts/slideLayout64.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4" Type="http://schemas.openxmlformats.org/officeDocument/2006/relationships/slideLayout" Target="../slideLayouts/slideLayout59.xml"/><Relationship Id="rId52" Type="http://schemas.openxmlformats.org/officeDocument/2006/relationships/slideLayout" Target="../slideLayouts/slideLayout67.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35" Type="http://schemas.openxmlformats.org/officeDocument/2006/relationships/slideLayout" Target="../slideLayouts/slideLayout50.xml"/><Relationship Id="rId43" Type="http://schemas.openxmlformats.org/officeDocument/2006/relationships/slideLayout" Target="../slideLayouts/slideLayout58.xml"/><Relationship Id="rId48" Type="http://schemas.openxmlformats.org/officeDocument/2006/relationships/slideLayout" Target="../slideLayouts/slideLayout63.xml"/><Relationship Id="rId8" Type="http://schemas.openxmlformats.org/officeDocument/2006/relationships/slideLayout" Target="../slideLayouts/slideLayout23.xml"/><Relationship Id="rId51"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1200152"/>
            <a:ext cx="8229600" cy="339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5"/>
            <a:ext cx="2133600" cy="274637"/>
          </a:xfrm>
          <a:prstGeom prst="rect">
            <a:avLst/>
          </a:prstGeom>
        </p:spPr>
        <p:txBody>
          <a:bodyPr vert="horz" wrap="square" lIns="91440" tIns="45720" rIns="91440" bIns="45720" numCol="1" anchor="ctr" anchorCtr="0" compatLnSpc="1">
            <a:prstTxWarp prst="textNoShape">
              <a:avLst/>
            </a:prstTxWarp>
          </a:bodyPr>
          <a:lstStyle>
            <a:lvl1pPr>
              <a:defRPr sz="1000">
                <a:solidFill>
                  <a:srgbClr val="F2F2F2"/>
                </a:solidFill>
                <a:latin typeface="Ackbar" pitchFamily="2" charset="0"/>
              </a:defRPr>
            </a:lvl1pPr>
          </a:lstStyle>
          <a:p>
            <a:fld id="{12F490E3-9B3F-470C-BEE5-F2BF8DE06EED}" type="datetimeFigureOut">
              <a:rPr lang="en-US"/>
              <a:pPr/>
              <a:t>3/21/2021</a:t>
            </a:fld>
            <a:endParaRPr lang="en-US"/>
          </a:p>
        </p:txBody>
      </p:sp>
      <p:sp>
        <p:nvSpPr>
          <p:cNvPr id="5" name="Footer Placeholder 4"/>
          <p:cNvSpPr>
            <a:spLocks noGrp="1"/>
          </p:cNvSpPr>
          <p:nvPr>
            <p:ph type="ftr" sz="quarter" idx="3"/>
          </p:nvPr>
        </p:nvSpPr>
        <p:spPr>
          <a:xfrm>
            <a:off x="3124200" y="4767265"/>
            <a:ext cx="2895600" cy="274637"/>
          </a:xfrm>
          <a:prstGeom prst="rect">
            <a:avLst/>
          </a:prstGeom>
        </p:spPr>
        <p:txBody>
          <a:bodyPr vert="horz" wrap="square" lIns="91440" tIns="45720" rIns="91440" bIns="45720" numCol="1" anchor="ctr" anchorCtr="0" compatLnSpc="1">
            <a:prstTxWarp prst="textNoShape">
              <a:avLst/>
            </a:prstTxWarp>
          </a:bodyPr>
          <a:lstStyle>
            <a:lvl1pPr algn="ctr">
              <a:defRPr sz="1000">
                <a:solidFill>
                  <a:srgbClr val="F2F2F2"/>
                </a:solidFill>
                <a:latin typeface="Ackbar" pitchFamily="2" charset="0"/>
              </a:defRPr>
            </a:lvl1pPr>
          </a:lstStyle>
          <a:p>
            <a:endParaRPr lang="en-US"/>
          </a:p>
        </p:txBody>
      </p:sp>
      <p:sp>
        <p:nvSpPr>
          <p:cNvPr id="6" name="Slide Number Placeholder 5"/>
          <p:cNvSpPr>
            <a:spLocks noGrp="1"/>
          </p:cNvSpPr>
          <p:nvPr>
            <p:ph type="sldNum" sz="quarter" idx="4"/>
          </p:nvPr>
        </p:nvSpPr>
        <p:spPr>
          <a:xfrm>
            <a:off x="6553200" y="4767265"/>
            <a:ext cx="2133600" cy="274637"/>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F2F2F2"/>
                </a:solidFill>
                <a:latin typeface="Ackbar" pitchFamily="2" charset="0"/>
              </a:defRPr>
            </a:lvl1pPr>
          </a:lstStyle>
          <a:p>
            <a:fld id="{682B9FB9-4C00-46C9-8CB6-4EBD860A39A6}" type="slidenum">
              <a:rPr lang="en-US"/>
              <a:pPr/>
              <a:t>‹#›</a:t>
            </a:fld>
            <a:endParaRPr lang="en-US"/>
          </a:p>
        </p:txBody>
      </p:sp>
    </p:spTree>
    <p:extLst>
      <p:ext uri="{BB962C8B-B14F-4D97-AF65-F5344CB8AC3E}">
        <p14:creationId xmlns:p14="http://schemas.microsoft.com/office/powerpoint/2010/main" val="23034911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ctr" rtl="0" eaLnBrk="0" fontAlgn="base" hangingPunct="0">
        <a:spcBef>
          <a:spcPct val="0"/>
        </a:spcBef>
        <a:spcAft>
          <a:spcPct val="0"/>
        </a:spcAft>
        <a:defRPr sz="4400" b="1" kern="1200">
          <a:solidFill>
            <a:srgbClr val="545454"/>
          </a:solidFill>
          <a:latin typeface="Century Gothic" pitchFamily="34" charset="0"/>
          <a:ea typeface="Ackbar" pitchFamily="2" charset="0"/>
          <a:cs typeface="Century Gothic" pitchFamily="34" charset="0"/>
        </a:defRPr>
      </a:lvl1pPr>
      <a:lvl2pPr algn="ctr" rtl="0" eaLnBrk="0" fontAlgn="base" hangingPunct="0">
        <a:spcBef>
          <a:spcPct val="0"/>
        </a:spcBef>
        <a:spcAft>
          <a:spcPct val="0"/>
        </a:spcAft>
        <a:defRPr sz="4000">
          <a:solidFill>
            <a:srgbClr val="F2F2F2"/>
          </a:solidFill>
          <a:latin typeface="Drawing Guides"/>
          <a:ea typeface="Ackbar"/>
          <a:cs typeface="Ackbar"/>
        </a:defRPr>
      </a:lvl2pPr>
      <a:lvl3pPr algn="ctr" rtl="0" eaLnBrk="0" fontAlgn="base" hangingPunct="0">
        <a:spcBef>
          <a:spcPct val="0"/>
        </a:spcBef>
        <a:spcAft>
          <a:spcPct val="0"/>
        </a:spcAft>
        <a:defRPr sz="4000">
          <a:solidFill>
            <a:srgbClr val="F2F2F2"/>
          </a:solidFill>
          <a:latin typeface="Drawing Guides"/>
          <a:ea typeface="Ackbar"/>
          <a:cs typeface="Ackbar"/>
        </a:defRPr>
      </a:lvl3pPr>
      <a:lvl4pPr algn="ctr" rtl="0" eaLnBrk="0" fontAlgn="base" hangingPunct="0">
        <a:spcBef>
          <a:spcPct val="0"/>
        </a:spcBef>
        <a:spcAft>
          <a:spcPct val="0"/>
        </a:spcAft>
        <a:defRPr sz="4000">
          <a:solidFill>
            <a:srgbClr val="F2F2F2"/>
          </a:solidFill>
          <a:latin typeface="Drawing Guides"/>
          <a:ea typeface="Ackbar"/>
          <a:cs typeface="Ackbar"/>
        </a:defRPr>
      </a:lvl4pPr>
      <a:lvl5pPr algn="ctr" rtl="0" eaLnBrk="0" fontAlgn="base" hangingPunct="0">
        <a:spcBef>
          <a:spcPct val="0"/>
        </a:spcBef>
        <a:spcAft>
          <a:spcPct val="0"/>
        </a:spcAft>
        <a:defRPr sz="4000">
          <a:solidFill>
            <a:srgbClr val="F2F2F2"/>
          </a:solidFill>
          <a:latin typeface="Drawing Guides"/>
          <a:ea typeface="Ackbar"/>
          <a:cs typeface="Ackbar"/>
        </a:defRPr>
      </a:lvl5pPr>
      <a:lvl6pPr marL="457200" algn="ctr" rtl="0" fontAlgn="base">
        <a:spcBef>
          <a:spcPct val="0"/>
        </a:spcBef>
        <a:spcAft>
          <a:spcPct val="0"/>
        </a:spcAft>
        <a:defRPr sz="4000">
          <a:solidFill>
            <a:srgbClr val="F2F2F2"/>
          </a:solidFill>
          <a:latin typeface="Drawing Guides"/>
          <a:ea typeface="Ackbar"/>
          <a:cs typeface="Ackbar"/>
        </a:defRPr>
      </a:lvl6pPr>
      <a:lvl7pPr marL="914400" algn="ctr" rtl="0" fontAlgn="base">
        <a:spcBef>
          <a:spcPct val="0"/>
        </a:spcBef>
        <a:spcAft>
          <a:spcPct val="0"/>
        </a:spcAft>
        <a:defRPr sz="4000">
          <a:solidFill>
            <a:srgbClr val="F2F2F2"/>
          </a:solidFill>
          <a:latin typeface="Drawing Guides"/>
          <a:ea typeface="Ackbar"/>
          <a:cs typeface="Ackbar"/>
        </a:defRPr>
      </a:lvl7pPr>
      <a:lvl8pPr marL="1371600" algn="ctr" rtl="0" fontAlgn="base">
        <a:spcBef>
          <a:spcPct val="0"/>
        </a:spcBef>
        <a:spcAft>
          <a:spcPct val="0"/>
        </a:spcAft>
        <a:defRPr sz="4000">
          <a:solidFill>
            <a:srgbClr val="F2F2F2"/>
          </a:solidFill>
          <a:latin typeface="Drawing Guides"/>
          <a:ea typeface="Ackbar"/>
          <a:cs typeface="Ackbar"/>
        </a:defRPr>
      </a:lvl8pPr>
      <a:lvl9pPr marL="1828800" algn="ctr" rtl="0" fontAlgn="base">
        <a:spcBef>
          <a:spcPct val="0"/>
        </a:spcBef>
        <a:spcAft>
          <a:spcPct val="0"/>
        </a:spcAft>
        <a:defRPr sz="4000">
          <a:solidFill>
            <a:srgbClr val="F2F2F2"/>
          </a:solidFill>
          <a:latin typeface="Drawing Guides"/>
          <a:ea typeface="Ackbar"/>
          <a:cs typeface="Ackbar"/>
        </a:defRPr>
      </a:lvl9pPr>
    </p:titleStyle>
    <p:bodyStyle>
      <a:lvl1pPr marL="342900" indent="-342900" algn="l" rtl="0" eaLnBrk="0" fontAlgn="base" hangingPunct="0">
        <a:spcBef>
          <a:spcPct val="20000"/>
        </a:spcBef>
        <a:spcAft>
          <a:spcPct val="0"/>
        </a:spcAft>
        <a:buClr>
          <a:srgbClr val="545454"/>
        </a:buClr>
        <a:buSzPct val="69000"/>
        <a:buFont typeface="Arial" pitchFamily="34" charset="0"/>
        <a:buChar char="•"/>
        <a:defRPr sz="2600" b="1" kern="1200">
          <a:solidFill>
            <a:srgbClr val="545454"/>
          </a:solidFill>
          <a:latin typeface="AvantGarde Bk BT" pitchFamily="34" charset="0"/>
          <a:ea typeface="Ackbar" pitchFamily="2" charset="0"/>
          <a:cs typeface="AvantGarde Bk BT" pitchFamily="34" charset="0"/>
        </a:defRPr>
      </a:lvl1pPr>
      <a:lvl2pPr marL="742950" indent="-285750" algn="l" rtl="0" eaLnBrk="0" fontAlgn="base" hangingPunct="0">
        <a:spcBef>
          <a:spcPct val="20000"/>
        </a:spcBef>
        <a:spcAft>
          <a:spcPct val="0"/>
        </a:spcAft>
        <a:buClr>
          <a:srgbClr val="545454"/>
        </a:buClr>
        <a:buSzPct val="69000"/>
        <a:buFont typeface="Arial" pitchFamily="34" charset="0"/>
        <a:buChar char="•"/>
        <a:defRPr sz="2600" b="1" kern="1200">
          <a:solidFill>
            <a:srgbClr val="545454"/>
          </a:solidFill>
          <a:latin typeface="AvantGarde Bk BT" pitchFamily="34" charset="0"/>
          <a:ea typeface="Ackbar" pitchFamily="2" charset="0"/>
          <a:cs typeface="AvantGarde Bk BT" pitchFamily="34" charset="0"/>
        </a:defRPr>
      </a:lvl2pPr>
      <a:lvl3pPr marL="1143000" indent="-228600" algn="l" rtl="0" eaLnBrk="0" fontAlgn="base" hangingPunct="0">
        <a:spcBef>
          <a:spcPct val="20000"/>
        </a:spcBef>
        <a:spcAft>
          <a:spcPct val="0"/>
        </a:spcAft>
        <a:buClr>
          <a:srgbClr val="545454"/>
        </a:buClr>
        <a:buSzPct val="69000"/>
        <a:buFont typeface="Arial" pitchFamily="34" charset="0"/>
        <a:buChar char="•"/>
        <a:defRPr sz="2600" b="1" kern="1200">
          <a:solidFill>
            <a:srgbClr val="545454"/>
          </a:solidFill>
          <a:latin typeface="AvantGarde Bk BT" pitchFamily="34" charset="0"/>
          <a:ea typeface="Ackbar" pitchFamily="2" charset="0"/>
          <a:cs typeface="AvantGarde Bk BT" pitchFamily="34" charset="0"/>
        </a:defRPr>
      </a:lvl3pPr>
      <a:lvl4pPr marL="1600200" indent="-228600" algn="l" rtl="0" eaLnBrk="0" fontAlgn="base" hangingPunct="0">
        <a:spcBef>
          <a:spcPct val="20000"/>
        </a:spcBef>
        <a:spcAft>
          <a:spcPct val="0"/>
        </a:spcAft>
        <a:buSzPct val="69000"/>
        <a:buFont typeface="Arial" pitchFamily="34" charset="0"/>
        <a:buChar char="•"/>
        <a:defRPr sz="2600" b="1" kern="1200">
          <a:solidFill>
            <a:srgbClr val="545454"/>
          </a:solidFill>
          <a:latin typeface="AvantGarde Bk BT" pitchFamily="34" charset="0"/>
          <a:ea typeface="Ackbar" pitchFamily="2" charset="0"/>
          <a:cs typeface="AvantGarde Bk BT" pitchFamily="34" charset="0"/>
        </a:defRPr>
      </a:lvl4pPr>
      <a:lvl5pPr marL="2057400" indent="-228600" algn="l" rtl="0" eaLnBrk="0" fontAlgn="base" hangingPunct="0">
        <a:spcBef>
          <a:spcPct val="20000"/>
        </a:spcBef>
        <a:spcAft>
          <a:spcPct val="0"/>
        </a:spcAft>
        <a:buSzPct val="69000"/>
        <a:buFont typeface="Arial" pitchFamily="34" charset="0"/>
        <a:buChar char="•"/>
        <a:defRPr sz="2600" b="1" kern="1200">
          <a:solidFill>
            <a:srgbClr val="545454"/>
          </a:solidFill>
          <a:latin typeface="AvantGarde Bk BT" pitchFamily="34" charset="0"/>
          <a:ea typeface="Ackbar" pitchFamily="2" charset="0"/>
          <a:cs typeface="AvantGarde Bk BT"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20015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8" y="4767263"/>
            <a:ext cx="2085975" cy="273844"/>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12F490E3-9B3F-470C-BEE5-F2BF8DE06EED}" type="datetimeFigureOut">
              <a:rPr lang="en-US" smtClean="0"/>
              <a:pPr/>
              <a:t>3/21/2021</a:t>
            </a:fld>
            <a:endParaRPr lang="en-US"/>
          </a:p>
        </p:txBody>
      </p:sp>
      <p:sp>
        <p:nvSpPr>
          <p:cNvPr id="5" name="Footer Placeholder 4"/>
          <p:cNvSpPr>
            <a:spLocks noGrp="1"/>
          </p:cNvSpPr>
          <p:nvPr>
            <p:ph type="ftr" sz="quarter" idx="3"/>
          </p:nvPr>
        </p:nvSpPr>
        <p:spPr>
          <a:xfrm>
            <a:off x="659166" y="4767263"/>
            <a:ext cx="2847975" cy="273844"/>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8543279" y="4767263"/>
            <a:ext cx="561975" cy="273844"/>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682B9FB9-4C00-46C9-8CB6-4EBD860A39A6}" type="slidenum">
              <a:rPr lang="en-US" smtClean="0"/>
              <a:pPr/>
              <a:t>‹#›</a:t>
            </a:fld>
            <a:endParaRPr lang="en-US"/>
          </a:p>
        </p:txBody>
      </p:sp>
      <p:sp>
        <p:nvSpPr>
          <p:cNvPr id="7" name="Oval 6"/>
          <p:cNvSpPr/>
          <p:nvPr/>
        </p:nvSpPr>
        <p:spPr>
          <a:xfrm>
            <a:off x="8457760" y="4874538"/>
            <a:ext cx="84772" cy="6357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4874538"/>
            <a:ext cx="84772" cy="6357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 id="2147483908" r:id="rId13"/>
    <p:sldLayoutId id="2147483909" r:id="rId14"/>
    <p:sldLayoutId id="2147483910" r:id="rId15"/>
    <p:sldLayoutId id="2147483911" r:id="rId16"/>
    <p:sldLayoutId id="2147483912" r:id="rId17"/>
    <p:sldLayoutId id="2147483913" r:id="rId18"/>
    <p:sldLayoutId id="2147483914" r:id="rId19"/>
    <p:sldLayoutId id="2147483915" r:id="rId20"/>
    <p:sldLayoutId id="2147483916" r:id="rId21"/>
    <p:sldLayoutId id="2147483917" r:id="rId22"/>
    <p:sldLayoutId id="2147483918" r:id="rId23"/>
    <p:sldLayoutId id="2147483919" r:id="rId24"/>
    <p:sldLayoutId id="2147483920" r:id="rId25"/>
    <p:sldLayoutId id="2147483921" r:id="rId26"/>
    <p:sldLayoutId id="2147483922" r:id="rId27"/>
    <p:sldLayoutId id="2147483923" r:id="rId28"/>
    <p:sldLayoutId id="2147483924" r:id="rId29"/>
    <p:sldLayoutId id="2147483925" r:id="rId30"/>
    <p:sldLayoutId id="2147483926" r:id="rId31"/>
    <p:sldLayoutId id="2147483927" r:id="rId32"/>
    <p:sldLayoutId id="2147483928" r:id="rId33"/>
    <p:sldLayoutId id="2147483929" r:id="rId34"/>
    <p:sldLayoutId id="2147483930" r:id="rId35"/>
    <p:sldLayoutId id="2147483931" r:id="rId36"/>
    <p:sldLayoutId id="2147483932" r:id="rId37"/>
    <p:sldLayoutId id="2147483933" r:id="rId38"/>
    <p:sldLayoutId id="2147483934" r:id="rId39"/>
    <p:sldLayoutId id="2147483935" r:id="rId40"/>
    <p:sldLayoutId id="2147483936" r:id="rId41"/>
    <p:sldLayoutId id="2147483937" r:id="rId42"/>
    <p:sldLayoutId id="2147483938" r:id="rId43"/>
    <p:sldLayoutId id="2147483939" r:id="rId44"/>
    <p:sldLayoutId id="2147483940" r:id="rId45"/>
    <p:sldLayoutId id="2147483941" r:id="rId46"/>
    <p:sldLayoutId id="2147483942" r:id="rId47"/>
    <p:sldLayoutId id="2147483943" r:id="rId48"/>
    <p:sldLayoutId id="2147483944" r:id="rId49"/>
    <p:sldLayoutId id="2147483945" r:id="rId50"/>
    <p:sldLayoutId id="2147483946" r:id="rId51"/>
    <p:sldLayoutId id="2147483947" r:id="rId52"/>
    <p:sldLayoutId id="2147483948" r:id="rId53"/>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5.xml"/><Relationship Id="rId1" Type="http://schemas.openxmlformats.org/officeDocument/2006/relationships/tags" Target="../tags/tag10.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6.xml"/><Relationship Id="rId1" Type="http://schemas.openxmlformats.org/officeDocument/2006/relationships/tags" Target="../tags/tag11.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7.xml"/><Relationship Id="rId1" Type="http://schemas.openxmlformats.org/officeDocument/2006/relationships/tags" Target="../tags/tag12.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8.xml"/><Relationship Id="rId1" Type="http://schemas.openxmlformats.org/officeDocument/2006/relationships/tags" Target="../tags/tag13.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9.xml"/><Relationship Id="rId1" Type="http://schemas.openxmlformats.org/officeDocument/2006/relationships/tags" Target="../tags/tag14.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0.xml"/><Relationship Id="rId1" Type="http://schemas.openxmlformats.org/officeDocument/2006/relationships/tags" Target="../tags/tag15.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1.xml"/><Relationship Id="rId1" Type="http://schemas.openxmlformats.org/officeDocument/2006/relationships/tags" Target="../tags/tag16.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2.xml"/><Relationship Id="rId1" Type="http://schemas.openxmlformats.org/officeDocument/2006/relationships/tags" Target="../tags/tag17.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3.xml"/><Relationship Id="rId1" Type="http://schemas.openxmlformats.org/officeDocument/2006/relationships/tags" Target="../tags/tag18.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4.xml"/><Relationship Id="rId1" Type="http://schemas.openxmlformats.org/officeDocument/2006/relationships/tags" Target="../tags/tag19.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7.xml"/><Relationship Id="rId1" Type="http://schemas.openxmlformats.org/officeDocument/2006/relationships/tags" Target="../tags/tag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5.xml"/><Relationship Id="rId1" Type="http://schemas.openxmlformats.org/officeDocument/2006/relationships/tags" Target="../tags/tag20.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6.xml"/><Relationship Id="rId1" Type="http://schemas.openxmlformats.org/officeDocument/2006/relationships/tags" Target="../tags/tag21.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7.xml"/><Relationship Id="rId1" Type="http://schemas.openxmlformats.org/officeDocument/2006/relationships/tags" Target="../tags/tag22.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8.xml"/><Relationship Id="rId1" Type="http://schemas.openxmlformats.org/officeDocument/2006/relationships/tags" Target="../tags/tag23.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9.xml"/><Relationship Id="rId1" Type="http://schemas.openxmlformats.org/officeDocument/2006/relationships/tags" Target="../tags/tag24.xm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0.xml"/><Relationship Id="rId1" Type="http://schemas.openxmlformats.org/officeDocument/2006/relationships/tags" Target="../tags/tag25.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1.xml"/><Relationship Id="rId1" Type="http://schemas.openxmlformats.org/officeDocument/2006/relationships/tags" Target="../tags/tag26.xml"/><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2.xml"/><Relationship Id="rId1" Type="http://schemas.openxmlformats.org/officeDocument/2006/relationships/tags" Target="../tags/tag27.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53.xml"/><Relationship Id="rId1" Type="http://schemas.openxmlformats.org/officeDocument/2006/relationships/tags" Target="../tags/tag28.xml"/><Relationship Id="rId5" Type="http://schemas.openxmlformats.org/officeDocument/2006/relationships/image" Target="../media/image32.jpeg"/><Relationship Id="rId4" Type="http://schemas.openxmlformats.org/officeDocument/2006/relationships/image" Target="../media/image31.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4.xml"/><Relationship Id="rId1" Type="http://schemas.openxmlformats.org/officeDocument/2006/relationships/tags" Target="../tags/tag29.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8.xml"/><Relationship Id="rId1" Type="http://schemas.openxmlformats.org/officeDocument/2006/relationships/tags" Target="../tags/tag3.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55.xml"/><Relationship Id="rId1" Type="http://schemas.openxmlformats.org/officeDocument/2006/relationships/tags" Target="../tags/tag30.xml"/><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56.xml"/><Relationship Id="rId1" Type="http://schemas.openxmlformats.org/officeDocument/2006/relationships/tags" Target="../tags/tag31.xml"/><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7.xml"/><Relationship Id="rId1" Type="http://schemas.openxmlformats.org/officeDocument/2006/relationships/tags" Target="../tags/tag32.xml"/><Relationship Id="rId4" Type="http://schemas.openxmlformats.org/officeDocument/2006/relationships/image" Target="../media/image36.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8.xml"/><Relationship Id="rId1" Type="http://schemas.openxmlformats.org/officeDocument/2006/relationships/tags" Target="../tags/tag33.xml"/><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9.xml"/><Relationship Id="rId1" Type="http://schemas.openxmlformats.org/officeDocument/2006/relationships/tags" Target="../tags/tag34.xml"/><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0.xml"/><Relationship Id="rId1" Type="http://schemas.openxmlformats.org/officeDocument/2006/relationships/tags" Target="../tags/tag35.xml"/><Relationship Id="rId4" Type="http://schemas.openxmlformats.org/officeDocument/2006/relationships/image" Target="../media/image39.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1.xml"/><Relationship Id="rId1" Type="http://schemas.openxmlformats.org/officeDocument/2006/relationships/tags" Target="../tags/tag36.xml"/><Relationship Id="rId4" Type="http://schemas.openxmlformats.org/officeDocument/2006/relationships/image" Target="../media/image40.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2.xml"/><Relationship Id="rId1" Type="http://schemas.openxmlformats.org/officeDocument/2006/relationships/tags" Target="../tags/tag37.xml"/><Relationship Id="rId4" Type="http://schemas.openxmlformats.org/officeDocument/2006/relationships/image" Target="../media/image41.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63.xml"/><Relationship Id="rId1" Type="http://schemas.openxmlformats.org/officeDocument/2006/relationships/tags" Target="../tags/tag38.xml"/><Relationship Id="rId4" Type="http://schemas.openxmlformats.org/officeDocument/2006/relationships/image" Target="../media/image42.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4.xml"/><Relationship Id="rId1" Type="http://schemas.openxmlformats.org/officeDocument/2006/relationships/tags" Target="../tags/tag39.xml"/><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9.xml"/><Relationship Id="rId1" Type="http://schemas.openxmlformats.org/officeDocument/2006/relationships/tags" Target="../tags/tag4.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65.xml"/><Relationship Id="rId1" Type="http://schemas.openxmlformats.org/officeDocument/2006/relationships/tags" Target="../tags/tag40.xml"/><Relationship Id="rId4" Type="http://schemas.openxmlformats.org/officeDocument/2006/relationships/image" Target="../media/image44.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66.xml"/><Relationship Id="rId1" Type="http://schemas.openxmlformats.org/officeDocument/2006/relationships/tags" Target="../tags/tag41.xml"/><Relationship Id="rId4" Type="http://schemas.openxmlformats.org/officeDocument/2006/relationships/image" Target="../media/image45.jpeg"/></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7.xml"/><Relationship Id="rId4" Type="http://schemas.openxmlformats.org/officeDocument/2006/relationships/image" Target="../media/image48.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67.xml"/><Relationship Id="rId1" Type="http://schemas.openxmlformats.org/officeDocument/2006/relationships/tags" Target="../tags/tag42.xml"/><Relationship Id="rId4" Type="http://schemas.openxmlformats.org/officeDocument/2006/relationships/image" Target="../media/image49.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68.xml"/><Relationship Id="rId1" Type="http://schemas.openxmlformats.org/officeDocument/2006/relationships/tags" Target="../tags/tag43.xml"/><Relationship Id="rId4" Type="http://schemas.openxmlformats.org/officeDocument/2006/relationships/image" Target="../media/image50.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0.xml"/><Relationship Id="rId1" Type="http://schemas.openxmlformats.org/officeDocument/2006/relationships/tags" Target="../tags/tag5.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1.xml"/><Relationship Id="rId1" Type="http://schemas.openxmlformats.org/officeDocument/2006/relationships/tags" Target="../tags/tag6.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2.xml"/><Relationship Id="rId1" Type="http://schemas.openxmlformats.org/officeDocument/2006/relationships/tags" Target="../tags/tag7.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3.xml"/><Relationship Id="rId1" Type="http://schemas.openxmlformats.org/officeDocument/2006/relationships/tags" Target="../tags/tag8.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4.xml"/><Relationship Id="rId1" Type="http://schemas.openxmlformats.org/officeDocument/2006/relationships/tags" Target="../tags/tag9.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09550"/>
            <a:ext cx="8229600" cy="857250"/>
          </a:xfrm>
        </p:spPr>
        <p:txBody>
          <a:bodyPr/>
          <a:lstStyle/>
          <a:p>
            <a:r>
              <a:rPr lang="en-US" dirty="0" smtClean="0"/>
              <a:t>Internet Safety</a:t>
            </a:r>
            <a:endParaRPr lang="en-US" dirty="0"/>
          </a:p>
        </p:txBody>
      </p:sp>
      <p:pic>
        <p:nvPicPr>
          <p:cNvPr id="5" name="Picture 2" descr="C:\Users\72545ALM\Desktop\JSO%20Patch%20-4c%20LG%20300PPI.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2004606" y="1490965"/>
            <a:ext cx="2132317" cy="268098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1839" y="1303776"/>
            <a:ext cx="28956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190135" y="4386188"/>
            <a:ext cx="4800600" cy="461665"/>
          </a:xfrm>
          <a:prstGeom prst="rect">
            <a:avLst/>
          </a:prstGeom>
          <a:noFill/>
        </p:spPr>
        <p:txBody>
          <a:bodyPr wrap="square" rtlCol="0">
            <a:spAutoFit/>
          </a:bodyPr>
          <a:lstStyle/>
          <a:p>
            <a:pPr algn="ctr"/>
            <a:r>
              <a:rPr lang="en-US" sz="2400" dirty="0" smtClean="0"/>
              <a:t>Presented by:  Sergeant K. Adams </a:t>
            </a:r>
            <a:endParaRPr lang="en-US" sz="2400" dirty="0"/>
          </a:p>
        </p:txBody>
      </p:sp>
    </p:spTree>
    <p:extLst>
      <p:ext uri="{BB962C8B-B14F-4D97-AF65-F5344CB8AC3E}">
        <p14:creationId xmlns:p14="http://schemas.microsoft.com/office/powerpoint/2010/main" val="20611699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2745B7E4-6FE3-4EB3-90EF-5EA73FD6076B}"/>
              </a:ext>
            </a:extLst>
          </p:cNvPr>
          <p:cNvSpPr>
            <a:spLocks noGrp="1"/>
          </p:cNvSpPr>
          <p:nvPr>
            <p:ph type="ctrTitle"/>
          </p:nvPr>
        </p:nvSpPr>
        <p:spPr/>
        <p:txBody>
          <a:bodyPr/>
          <a:lstStyle/>
          <a:p>
            <a:r>
              <a:rPr lang="en-US" dirty="0"/>
              <a:t>How to respond</a:t>
            </a:r>
          </a:p>
        </p:txBody>
      </p:sp>
      <p:pic>
        <p:nvPicPr>
          <p:cNvPr id="3" name="Picture 2" descr="White screen with a list of ways parents should respond if their child has seen something inappropriate online." title="How to Respon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0" y="0"/>
            <a:ext cx="9135879" cy="5143499"/>
          </a:xfrm>
          <a:prstGeom prst="rect">
            <a:avLst/>
          </a:prstGeom>
        </p:spPr>
      </p:pic>
    </p:spTree>
    <p:custDataLst>
      <p:tags r:id="rId1"/>
    </p:custDataLst>
    <p:extLst>
      <p:ext uri="{BB962C8B-B14F-4D97-AF65-F5344CB8AC3E}">
        <p14:creationId xmlns:p14="http://schemas.microsoft.com/office/powerpoint/2010/main" val="29775988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C6E5D02E-1079-45EF-940A-2793EF112BE0}"/>
              </a:ext>
            </a:extLst>
          </p:cNvPr>
          <p:cNvSpPr>
            <a:spLocks noGrp="1"/>
          </p:cNvSpPr>
          <p:nvPr>
            <p:ph type="ctrTitle"/>
          </p:nvPr>
        </p:nvSpPr>
        <p:spPr/>
        <p:txBody>
          <a:bodyPr/>
          <a:lstStyle/>
          <a:p>
            <a:r>
              <a:rPr lang="en-US" dirty="0"/>
              <a:t>What they should do</a:t>
            </a:r>
          </a:p>
        </p:txBody>
      </p:sp>
      <p:pic>
        <p:nvPicPr>
          <p:cNvPr id="3" name="Picture 2" descr="White screen with a list of things your child should do if they find inappropriate content online." title="What They Should Do"/>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0" y="0"/>
            <a:ext cx="9135879" cy="5143499"/>
          </a:xfrm>
          <a:prstGeom prst="rect">
            <a:avLst/>
          </a:prstGeom>
        </p:spPr>
      </p:pic>
    </p:spTree>
    <p:custDataLst>
      <p:tags r:id="rId1"/>
    </p:custDataLst>
    <p:extLst>
      <p:ext uri="{BB962C8B-B14F-4D97-AF65-F5344CB8AC3E}">
        <p14:creationId xmlns:p14="http://schemas.microsoft.com/office/powerpoint/2010/main" val="14612761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DD6DAB77-9604-4D69-B3D8-493E11337CF1}"/>
              </a:ext>
            </a:extLst>
          </p:cNvPr>
          <p:cNvSpPr>
            <a:spLocks noGrp="1"/>
          </p:cNvSpPr>
          <p:nvPr>
            <p:ph type="ctrTitle"/>
          </p:nvPr>
        </p:nvSpPr>
        <p:spPr/>
        <p:txBody>
          <a:bodyPr/>
          <a:lstStyle/>
          <a:p>
            <a:r>
              <a:rPr lang="en-US" dirty="0"/>
              <a:t>Don’t post</a:t>
            </a:r>
          </a:p>
        </p:txBody>
      </p:sp>
      <p:pic>
        <p:nvPicPr>
          <p:cNvPr id="3" name="Picture 2" descr="A social media profile page next to a list of items not to post online." title="Don't Post I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Tree>
    <p:custDataLst>
      <p:tags r:id="rId1"/>
    </p:custDataLst>
    <p:extLst>
      <p:ext uri="{BB962C8B-B14F-4D97-AF65-F5344CB8AC3E}">
        <p14:creationId xmlns:p14="http://schemas.microsoft.com/office/powerpoint/2010/main" val="33732298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165FDB39-6F18-4F9E-BB9F-75A0748589FD}"/>
              </a:ext>
            </a:extLst>
          </p:cNvPr>
          <p:cNvSpPr>
            <a:spLocks noGrp="1"/>
          </p:cNvSpPr>
          <p:nvPr>
            <p:ph type="ctrTitle"/>
          </p:nvPr>
        </p:nvSpPr>
        <p:spPr/>
        <p:txBody>
          <a:bodyPr/>
          <a:lstStyle/>
          <a:p>
            <a:r>
              <a:rPr lang="en-US" dirty="0"/>
              <a:t>What you can do</a:t>
            </a:r>
          </a:p>
        </p:txBody>
      </p:sp>
      <p:pic>
        <p:nvPicPr>
          <p:cNvPr id="3" name="Picture 2" descr="White screen with list of things you can do regarding inappropriate content." title="What You Can Do"/>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1" y="0"/>
            <a:ext cx="9135877" cy="5143499"/>
          </a:xfrm>
          <a:prstGeom prst="rect">
            <a:avLst/>
          </a:prstGeom>
        </p:spPr>
      </p:pic>
    </p:spTree>
    <p:custDataLst>
      <p:tags r:id="rId1"/>
    </p:custDataLst>
    <p:extLst>
      <p:ext uri="{BB962C8B-B14F-4D97-AF65-F5344CB8AC3E}">
        <p14:creationId xmlns:p14="http://schemas.microsoft.com/office/powerpoint/2010/main" val="11457364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15E6ED9B-0A19-475E-AB0E-65000934DAAB}"/>
              </a:ext>
            </a:extLst>
          </p:cNvPr>
          <p:cNvSpPr>
            <a:spLocks noGrp="1"/>
          </p:cNvSpPr>
          <p:nvPr>
            <p:ph type="ctrTitle"/>
          </p:nvPr>
        </p:nvSpPr>
        <p:spPr/>
        <p:txBody>
          <a:bodyPr/>
          <a:lstStyle/>
          <a:p>
            <a:r>
              <a:rPr lang="en-US" dirty="0"/>
              <a:t>Online privacy</a:t>
            </a:r>
          </a:p>
        </p:txBody>
      </p:sp>
      <p:pic>
        <p:nvPicPr>
          <p:cNvPr id="4" name="Picture 3" descr="White screen with list of what's ok and what's not ok to share online." title="Online Privac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0" y="0"/>
            <a:ext cx="9135879" cy="5143499"/>
          </a:xfrm>
          <a:prstGeom prst="rect">
            <a:avLst/>
          </a:prstGeom>
        </p:spPr>
      </p:pic>
    </p:spTree>
    <p:custDataLst>
      <p:tags r:id="rId1"/>
    </p:custDataLst>
    <p:extLst>
      <p:ext uri="{BB962C8B-B14F-4D97-AF65-F5344CB8AC3E}">
        <p14:creationId xmlns:p14="http://schemas.microsoft.com/office/powerpoint/2010/main" val="27538629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CA6E8EF6-3BA4-499B-8314-E7724E4E6FFA}"/>
              </a:ext>
            </a:extLst>
          </p:cNvPr>
          <p:cNvSpPr>
            <a:spLocks noGrp="1"/>
          </p:cNvSpPr>
          <p:nvPr>
            <p:ph type="ctrTitle"/>
          </p:nvPr>
        </p:nvSpPr>
        <p:spPr/>
        <p:txBody>
          <a:bodyPr/>
          <a:lstStyle/>
          <a:p>
            <a:r>
              <a:rPr lang="en-US" dirty="0"/>
              <a:t>Personal information</a:t>
            </a:r>
          </a:p>
        </p:txBody>
      </p:sp>
      <p:pic>
        <p:nvPicPr>
          <p:cNvPr id="3" name="Picture 2" descr="A teen girl looks at a laptop screen." title="Teen on laptop"/>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Tree>
    <p:custDataLst>
      <p:tags r:id="rId1"/>
    </p:custDataLst>
    <p:extLst>
      <p:ext uri="{BB962C8B-B14F-4D97-AF65-F5344CB8AC3E}">
        <p14:creationId xmlns:p14="http://schemas.microsoft.com/office/powerpoint/2010/main" val="2315494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5426DBD3-CEAC-4F1A-87F8-61A6653AB0E7}"/>
              </a:ext>
            </a:extLst>
          </p:cNvPr>
          <p:cNvSpPr>
            <a:spLocks noGrp="1"/>
          </p:cNvSpPr>
          <p:nvPr>
            <p:ph type="ctrTitle"/>
          </p:nvPr>
        </p:nvSpPr>
        <p:spPr/>
        <p:txBody>
          <a:bodyPr>
            <a:normAutofit fontScale="90000"/>
          </a:bodyPr>
          <a:lstStyle/>
          <a:p>
            <a:r>
              <a:rPr lang="en-US" dirty="0"/>
              <a:t>Risks of sharing personal information</a:t>
            </a:r>
          </a:p>
        </p:txBody>
      </p:sp>
      <p:pic>
        <p:nvPicPr>
          <p:cNvPr id="3" name="Picture 2" descr="Laptop image displays a lock on the screen." title="laptop"/>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Tree>
    <p:custDataLst>
      <p:tags r:id="rId1"/>
    </p:custDataLst>
    <p:extLst>
      <p:ext uri="{BB962C8B-B14F-4D97-AF65-F5344CB8AC3E}">
        <p14:creationId xmlns:p14="http://schemas.microsoft.com/office/powerpoint/2010/main" val="15258642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42B55AA4-E4A8-45D9-9BD7-EA5371211793}"/>
              </a:ext>
            </a:extLst>
          </p:cNvPr>
          <p:cNvSpPr>
            <a:spLocks noGrp="1"/>
          </p:cNvSpPr>
          <p:nvPr>
            <p:ph type="ctrTitle"/>
          </p:nvPr>
        </p:nvSpPr>
        <p:spPr/>
        <p:txBody>
          <a:bodyPr/>
          <a:lstStyle/>
          <a:p>
            <a:r>
              <a:rPr lang="en-US" dirty="0"/>
              <a:t>What you can do</a:t>
            </a:r>
          </a:p>
        </p:txBody>
      </p:sp>
      <p:pic>
        <p:nvPicPr>
          <p:cNvPr id="3" name="Picture 2" descr="White screen with list of what you can do to help your kids from sharing too much personal information." title="What You Can Do"/>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0" y="0"/>
            <a:ext cx="9135879" cy="5143499"/>
          </a:xfrm>
          <a:prstGeom prst="rect">
            <a:avLst/>
          </a:prstGeom>
        </p:spPr>
      </p:pic>
    </p:spTree>
    <p:custDataLst>
      <p:tags r:id="rId1"/>
    </p:custDataLst>
    <p:extLst>
      <p:ext uri="{BB962C8B-B14F-4D97-AF65-F5344CB8AC3E}">
        <p14:creationId xmlns:p14="http://schemas.microsoft.com/office/powerpoint/2010/main" val="25504328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702CDE6B-7497-42BD-A52C-0D51FB17E71D}"/>
              </a:ext>
            </a:extLst>
          </p:cNvPr>
          <p:cNvSpPr>
            <a:spLocks noGrp="1"/>
          </p:cNvSpPr>
          <p:nvPr>
            <p:ph type="ctrTitle"/>
          </p:nvPr>
        </p:nvSpPr>
        <p:spPr/>
        <p:txBody>
          <a:bodyPr/>
          <a:lstStyle/>
          <a:p>
            <a:r>
              <a:rPr lang="en-US" dirty="0"/>
              <a:t>Sexting</a:t>
            </a:r>
          </a:p>
        </p:txBody>
      </p:sp>
      <p:pic>
        <p:nvPicPr>
          <p:cNvPr id="3" name="Picture 2" descr="Picture of a phone screen with two text messages asking for inappropriate pictures." title="Sext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1" y="0"/>
            <a:ext cx="9135877" cy="5143499"/>
          </a:xfrm>
          <a:prstGeom prst="rect">
            <a:avLst/>
          </a:prstGeom>
        </p:spPr>
      </p:pic>
    </p:spTree>
    <p:custDataLst>
      <p:tags r:id="rId1"/>
    </p:custDataLst>
    <p:extLst>
      <p:ext uri="{BB962C8B-B14F-4D97-AF65-F5344CB8AC3E}">
        <p14:creationId xmlns:p14="http://schemas.microsoft.com/office/powerpoint/2010/main" val="33207743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8FE5A709-5637-4032-A927-DD0688CB0F24}"/>
              </a:ext>
            </a:extLst>
          </p:cNvPr>
          <p:cNvSpPr>
            <a:spLocks noGrp="1"/>
          </p:cNvSpPr>
          <p:nvPr>
            <p:ph type="ctrTitle"/>
          </p:nvPr>
        </p:nvSpPr>
        <p:spPr/>
        <p:txBody>
          <a:bodyPr/>
          <a:lstStyle/>
          <a:p>
            <a:r>
              <a:rPr lang="en-US" dirty="0"/>
              <a:t>Why are they sexting</a:t>
            </a:r>
          </a:p>
        </p:txBody>
      </p:sp>
      <p:pic>
        <p:nvPicPr>
          <p:cNvPr id="3" name="Picture 2" descr="Picture of a girl using a cellphone with a thought bubble coming from her head and a picture of a boy smiling at his cellphone with a thought bubble coming from his head." title="Why are they sext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Tree>
    <p:custDataLst>
      <p:tags r:id="rId1"/>
    </p:custDataLst>
    <p:extLst>
      <p:ext uri="{BB962C8B-B14F-4D97-AF65-F5344CB8AC3E}">
        <p14:creationId xmlns:p14="http://schemas.microsoft.com/office/powerpoint/2010/main" val="708683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 image." title="Internet Safety for Parents, Guardians, and Communitie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0" y="0"/>
            <a:ext cx="9135879" cy="5143499"/>
          </a:xfrm>
          <a:prstGeom prst="rect">
            <a:avLst/>
          </a:prstGeom>
        </p:spPr>
      </p:pic>
      <p:sp>
        <p:nvSpPr>
          <p:cNvPr id="2" name="Title 1" hidden="1">
            <a:extLst>
              <a:ext uri="{FF2B5EF4-FFF2-40B4-BE49-F238E27FC236}">
                <a16:creationId xmlns="" xmlns:a16="http://schemas.microsoft.com/office/drawing/2014/main" id="{C3C64821-9F40-4794-A080-E0D1362E231F}"/>
              </a:ext>
            </a:extLst>
          </p:cNvPr>
          <p:cNvSpPr>
            <a:spLocks noGrp="1"/>
          </p:cNvSpPr>
          <p:nvPr>
            <p:ph type="title"/>
          </p:nvPr>
        </p:nvSpPr>
        <p:spPr/>
        <p:txBody>
          <a:bodyPr>
            <a:normAutofit fontScale="90000"/>
          </a:bodyPr>
          <a:lstStyle/>
          <a:p>
            <a:r>
              <a:rPr lang="en-US" dirty="0"/>
              <a:t>Internet Safety for Parents, Guardians, and Communities</a:t>
            </a:r>
          </a:p>
        </p:txBody>
      </p:sp>
    </p:spTree>
    <p:custDataLst>
      <p:tags r:id="rId1"/>
    </p:custDataLst>
    <p:extLst>
      <p:ext uri="{BB962C8B-B14F-4D97-AF65-F5344CB8AC3E}">
        <p14:creationId xmlns:p14="http://schemas.microsoft.com/office/powerpoint/2010/main" val="39891106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ABDE8A60-F029-470F-9B22-7B1D24E20C7A}"/>
              </a:ext>
            </a:extLst>
          </p:cNvPr>
          <p:cNvSpPr>
            <a:spLocks noGrp="1"/>
          </p:cNvSpPr>
          <p:nvPr>
            <p:ph type="ctrTitle"/>
          </p:nvPr>
        </p:nvSpPr>
        <p:spPr/>
        <p:txBody>
          <a:bodyPr/>
          <a:lstStyle/>
          <a:p>
            <a:r>
              <a:rPr lang="en-US" dirty="0"/>
              <a:t>Consequences of sexting</a:t>
            </a:r>
          </a:p>
        </p:txBody>
      </p:sp>
      <p:pic>
        <p:nvPicPr>
          <p:cNvPr id="3" name="Picture 2" descr="Photo of a boy sitting on the ground upset with his head in his arms and cellphone on the ground." title="Consequences of Sext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Tree>
    <p:custDataLst>
      <p:tags r:id="rId1"/>
    </p:custDataLst>
    <p:extLst>
      <p:ext uri="{BB962C8B-B14F-4D97-AF65-F5344CB8AC3E}">
        <p14:creationId xmlns:p14="http://schemas.microsoft.com/office/powerpoint/2010/main" val="2355696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901E599D-26FF-4734-85F3-4CC2D2D519CA}"/>
              </a:ext>
            </a:extLst>
          </p:cNvPr>
          <p:cNvSpPr>
            <a:spLocks noGrp="1"/>
          </p:cNvSpPr>
          <p:nvPr>
            <p:ph type="ctrTitle"/>
          </p:nvPr>
        </p:nvSpPr>
        <p:spPr/>
        <p:txBody>
          <a:bodyPr/>
          <a:lstStyle/>
          <a:p>
            <a:r>
              <a:rPr lang="en-US" dirty="0"/>
              <a:t>Addressing Sexting</a:t>
            </a:r>
          </a:p>
        </p:txBody>
      </p:sp>
      <p:pic>
        <p:nvPicPr>
          <p:cNvPr id="3" name="Picture 2" descr="White screen with list of things you can do to address sexting with your child." title="Addressing Sext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0" y="0"/>
            <a:ext cx="9135879" cy="5143499"/>
          </a:xfrm>
          <a:prstGeom prst="rect">
            <a:avLst/>
          </a:prstGeom>
        </p:spPr>
      </p:pic>
    </p:spTree>
    <p:custDataLst>
      <p:tags r:id="rId1"/>
    </p:custDataLst>
    <p:extLst>
      <p:ext uri="{BB962C8B-B14F-4D97-AF65-F5344CB8AC3E}">
        <p14:creationId xmlns:p14="http://schemas.microsoft.com/office/powerpoint/2010/main" val="3944593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AEEB5A15-F209-4F6B-975A-D1E545AC7C38}"/>
              </a:ext>
            </a:extLst>
          </p:cNvPr>
          <p:cNvSpPr>
            <a:spLocks noGrp="1"/>
          </p:cNvSpPr>
          <p:nvPr>
            <p:ph type="ctrTitle"/>
          </p:nvPr>
        </p:nvSpPr>
        <p:spPr/>
        <p:txBody>
          <a:bodyPr/>
          <a:lstStyle/>
          <a:p>
            <a:r>
              <a:rPr lang="en-US" dirty="0"/>
              <a:t>How do solicitations occur?</a:t>
            </a:r>
          </a:p>
        </p:txBody>
      </p:sp>
      <p:pic>
        <p:nvPicPr>
          <p:cNvPr id="3" name="Picture 2" descr="Photo of a teenage girl looking at her cellphone." title="How do solicitations occu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0" y="0"/>
            <a:ext cx="9135879" cy="5143499"/>
          </a:xfrm>
          <a:prstGeom prst="rect">
            <a:avLst/>
          </a:prstGeom>
        </p:spPr>
      </p:pic>
    </p:spTree>
    <p:custDataLst>
      <p:tags r:id="rId1"/>
    </p:custDataLst>
    <p:extLst>
      <p:ext uri="{BB962C8B-B14F-4D97-AF65-F5344CB8AC3E}">
        <p14:creationId xmlns:p14="http://schemas.microsoft.com/office/powerpoint/2010/main" val="11449632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681B1AA9-E247-4E1C-A094-72ADA38FA586}"/>
              </a:ext>
            </a:extLst>
          </p:cNvPr>
          <p:cNvSpPr>
            <a:spLocks noGrp="1"/>
          </p:cNvSpPr>
          <p:nvPr>
            <p:ph type="ctrTitle"/>
          </p:nvPr>
        </p:nvSpPr>
        <p:spPr/>
        <p:txBody>
          <a:bodyPr>
            <a:normAutofit fontScale="90000"/>
          </a:bodyPr>
          <a:lstStyle/>
          <a:p>
            <a:r>
              <a:rPr lang="en-US" dirty="0"/>
              <a:t>Offenders groom children by:</a:t>
            </a:r>
          </a:p>
        </p:txBody>
      </p:sp>
      <p:pic>
        <p:nvPicPr>
          <p:cNvPr id="3" name="Picture 2" descr="White screen with a photo of a stack of various gift cards." title="Offenders groom children b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Tree>
    <p:custDataLst>
      <p:tags r:id="rId1"/>
    </p:custDataLst>
    <p:extLst>
      <p:ext uri="{BB962C8B-B14F-4D97-AF65-F5344CB8AC3E}">
        <p14:creationId xmlns:p14="http://schemas.microsoft.com/office/powerpoint/2010/main" val="39167075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28B22F2E-2DF7-47E4-AC54-032CFD55D373}"/>
              </a:ext>
            </a:extLst>
          </p:cNvPr>
          <p:cNvSpPr>
            <a:spLocks noGrp="1"/>
          </p:cNvSpPr>
          <p:nvPr>
            <p:ph type="ctrTitle"/>
          </p:nvPr>
        </p:nvSpPr>
        <p:spPr/>
        <p:txBody>
          <a:bodyPr/>
          <a:lstStyle/>
          <a:p>
            <a:r>
              <a:rPr lang="en-US" dirty="0"/>
              <a:t>Signs of grooming</a:t>
            </a:r>
          </a:p>
        </p:txBody>
      </p:sp>
      <p:pic>
        <p:nvPicPr>
          <p:cNvPr id="3" name="Picture 2" descr="Photo of a teenage boy trying to close his laptop screen so his mother won't see what he's looking at." title="Signs of Groom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Tree>
    <p:custDataLst>
      <p:tags r:id="rId1"/>
    </p:custDataLst>
    <p:extLst>
      <p:ext uri="{BB962C8B-B14F-4D97-AF65-F5344CB8AC3E}">
        <p14:creationId xmlns:p14="http://schemas.microsoft.com/office/powerpoint/2010/main" val="31706339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798D7279-434F-4C27-B276-DA42E51B725C}"/>
              </a:ext>
            </a:extLst>
          </p:cNvPr>
          <p:cNvSpPr>
            <a:spLocks noGrp="1"/>
          </p:cNvSpPr>
          <p:nvPr>
            <p:ph type="ctrTitle"/>
          </p:nvPr>
        </p:nvSpPr>
        <p:spPr/>
        <p:txBody>
          <a:bodyPr/>
          <a:lstStyle/>
          <a:p>
            <a:r>
              <a:rPr lang="en-US" dirty="0"/>
              <a:t>What you can do</a:t>
            </a:r>
          </a:p>
        </p:txBody>
      </p:sp>
      <p:pic>
        <p:nvPicPr>
          <p:cNvPr id="3" name="Picture 2" descr="White screen with list of things you can do to keep your child safe from predatory offenders." title="What You Can Do"/>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0" y="0"/>
            <a:ext cx="9135879" cy="5143499"/>
          </a:xfrm>
          <a:prstGeom prst="rect">
            <a:avLst/>
          </a:prstGeom>
        </p:spPr>
      </p:pic>
    </p:spTree>
    <p:custDataLst>
      <p:tags r:id="rId1"/>
    </p:custDataLst>
    <p:extLst>
      <p:ext uri="{BB962C8B-B14F-4D97-AF65-F5344CB8AC3E}">
        <p14:creationId xmlns:p14="http://schemas.microsoft.com/office/powerpoint/2010/main" val="23008591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41F72BE9-A16D-4CF6-9B46-A475AC1B75DA}"/>
              </a:ext>
            </a:extLst>
          </p:cNvPr>
          <p:cNvSpPr>
            <a:spLocks noGrp="1"/>
          </p:cNvSpPr>
          <p:nvPr>
            <p:ph type="ctrTitle"/>
          </p:nvPr>
        </p:nvSpPr>
        <p:spPr/>
        <p:txBody>
          <a:bodyPr/>
          <a:lstStyle/>
          <a:p>
            <a:r>
              <a:rPr lang="en-US" dirty="0"/>
              <a:t>Kids are capable</a:t>
            </a:r>
          </a:p>
        </p:txBody>
      </p:sp>
      <p:pic>
        <p:nvPicPr>
          <p:cNvPr id="3" name="Picture 2" descr="Chat log of child talking to adult online." title="Kids are Capabl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0" y="0"/>
            <a:ext cx="9135879" cy="5143499"/>
          </a:xfrm>
          <a:prstGeom prst="rect">
            <a:avLst/>
          </a:prstGeom>
        </p:spPr>
      </p:pic>
    </p:spTree>
    <p:custDataLst>
      <p:tags r:id="rId1"/>
    </p:custDataLst>
    <p:extLst>
      <p:ext uri="{BB962C8B-B14F-4D97-AF65-F5344CB8AC3E}">
        <p14:creationId xmlns:p14="http://schemas.microsoft.com/office/powerpoint/2010/main" val="7085841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97E77A6A-E89B-423C-AE31-157A18505CD6}"/>
              </a:ext>
            </a:extLst>
          </p:cNvPr>
          <p:cNvSpPr>
            <a:spLocks noGrp="1"/>
          </p:cNvSpPr>
          <p:nvPr>
            <p:ph type="ctrTitle"/>
          </p:nvPr>
        </p:nvSpPr>
        <p:spPr/>
        <p:txBody>
          <a:bodyPr/>
          <a:lstStyle/>
          <a:p>
            <a:r>
              <a:rPr lang="en-US" dirty="0"/>
              <a:t>Report to the CyberTipline</a:t>
            </a:r>
          </a:p>
        </p:txBody>
      </p:sp>
      <p:pic>
        <p:nvPicPr>
          <p:cNvPr id="3" name="Picture 2" descr="text on slide" title="Report to CyberTiplin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0" y="0"/>
            <a:ext cx="9135879" cy="5143499"/>
          </a:xfrm>
          <a:prstGeom prst="rect">
            <a:avLst/>
          </a:prstGeom>
        </p:spPr>
      </p:pic>
    </p:spTree>
    <p:custDataLst>
      <p:tags r:id="rId1"/>
    </p:custDataLst>
    <p:extLst>
      <p:ext uri="{BB962C8B-B14F-4D97-AF65-F5344CB8AC3E}">
        <p14:creationId xmlns:p14="http://schemas.microsoft.com/office/powerpoint/2010/main" val="25967213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3A26A624-884B-4932-BD9D-7AB6D99BC6A4}"/>
              </a:ext>
            </a:extLst>
          </p:cNvPr>
          <p:cNvSpPr>
            <a:spLocks noGrp="1"/>
          </p:cNvSpPr>
          <p:nvPr>
            <p:ph type="ctrTitle"/>
          </p:nvPr>
        </p:nvSpPr>
        <p:spPr/>
        <p:txBody>
          <a:bodyPr/>
          <a:lstStyle/>
          <a:p>
            <a:r>
              <a:rPr lang="en-US" dirty="0"/>
              <a:t>Cyberbullying</a:t>
            </a:r>
          </a:p>
        </p:txBody>
      </p:sp>
      <p:pic>
        <p:nvPicPr>
          <p:cNvPr id="3" name="Picture 2" descr="Bullying +Technology = Cyberbullying text on slide" title="Cyberbully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Tree>
    <p:custDataLst>
      <p:tags r:id="rId1"/>
    </p:custDataLst>
    <p:extLst>
      <p:ext uri="{BB962C8B-B14F-4D97-AF65-F5344CB8AC3E}">
        <p14:creationId xmlns:p14="http://schemas.microsoft.com/office/powerpoint/2010/main" val="30754024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0BED4FCD-C254-48D9-ACA4-E9A4F4529F62}"/>
              </a:ext>
            </a:extLst>
          </p:cNvPr>
          <p:cNvSpPr>
            <a:spLocks noGrp="1"/>
          </p:cNvSpPr>
          <p:nvPr>
            <p:ph type="ctrTitle"/>
          </p:nvPr>
        </p:nvSpPr>
        <p:spPr/>
        <p:txBody>
          <a:bodyPr/>
          <a:lstStyle/>
          <a:p>
            <a:r>
              <a:rPr lang="en-US" dirty="0"/>
              <a:t>Examples of Cyberbullying</a:t>
            </a:r>
          </a:p>
        </p:txBody>
      </p:sp>
      <p:pic>
        <p:nvPicPr>
          <p:cNvPr id="3" name="Picture 2" descr="Text on slide" title="Examples of cyberbully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Tree>
    <p:custDataLst>
      <p:tags r:id="rId1"/>
    </p:custDataLst>
    <p:extLst>
      <p:ext uri="{BB962C8B-B14F-4D97-AF65-F5344CB8AC3E}">
        <p14:creationId xmlns:p14="http://schemas.microsoft.com/office/powerpoint/2010/main" val="24245717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A2E4CDC1-E956-4C48-A9F1-76B296A1D6B7}"/>
              </a:ext>
            </a:extLst>
          </p:cNvPr>
          <p:cNvSpPr>
            <a:spLocks noGrp="1"/>
          </p:cNvSpPr>
          <p:nvPr>
            <p:ph type="ctrTitle"/>
          </p:nvPr>
        </p:nvSpPr>
        <p:spPr/>
        <p:txBody>
          <a:bodyPr/>
          <a:lstStyle/>
          <a:p>
            <a:r>
              <a:rPr lang="en-US" dirty="0"/>
              <a:t>NetSmartz</a:t>
            </a:r>
          </a:p>
        </p:txBody>
      </p:sp>
      <p:pic>
        <p:nvPicPr>
          <p:cNvPr id="3" name="Picture 2" descr="Slide shows various NetSmartz resouce types." title="NetSmartz"/>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0" y="0"/>
            <a:ext cx="9135879" cy="5143499"/>
          </a:xfrm>
          <a:prstGeom prst="rect">
            <a:avLst/>
          </a:prstGeom>
        </p:spPr>
      </p:pic>
    </p:spTree>
    <p:custDataLst>
      <p:tags r:id="rId1"/>
    </p:custDataLst>
    <p:extLst>
      <p:ext uri="{BB962C8B-B14F-4D97-AF65-F5344CB8AC3E}">
        <p14:creationId xmlns:p14="http://schemas.microsoft.com/office/powerpoint/2010/main" val="35792407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CF79C9D7-F0C8-4324-B37B-733C4AFDB921}"/>
              </a:ext>
            </a:extLst>
          </p:cNvPr>
          <p:cNvSpPr>
            <a:spLocks noGrp="1"/>
          </p:cNvSpPr>
          <p:nvPr>
            <p:ph type="ctrTitle"/>
          </p:nvPr>
        </p:nvSpPr>
        <p:spPr/>
        <p:txBody>
          <a:bodyPr>
            <a:normAutofit fontScale="90000"/>
          </a:bodyPr>
          <a:lstStyle/>
          <a:p>
            <a:r>
              <a:rPr lang="en-US" dirty="0"/>
              <a:t>Differences between cyberbullying and bullying</a:t>
            </a:r>
          </a:p>
        </p:txBody>
      </p:sp>
      <p:pic>
        <p:nvPicPr>
          <p:cNvPr id="3" name="Picture 2" descr="text on slide" title="Cyberbully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Tree>
    <p:custDataLst>
      <p:tags r:id="rId1"/>
    </p:custDataLst>
    <p:extLst>
      <p:ext uri="{BB962C8B-B14F-4D97-AF65-F5344CB8AC3E}">
        <p14:creationId xmlns:p14="http://schemas.microsoft.com/office/powerpoint/2010/main" val="25975147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5B50499B-D5AF-4B6F-BD12-5B5EBC103809}"/>
              </a:ext>
            </a:extLst>
          </p:cNvPr>
          <p:cNvSpPr>
            <a:spLocks noGrp="1"/>
          </p:cNvSpPr>
          <p:nvPr>
            <p:ph type="ctrTitle"/>
          </p:nvPr>
        </p:nvSpPr>
        <p:spPr/>
        <p:txBody>
          <a:bodyPr>
            <a:normAutofit fontScale="90000"/>
          </a:bodyPr>
          <a:lstStyle/>
          <a:p>
            <a:r>
              <a:rPr lang="en-US" dirty="0"/>
              <a:t>Suicide among cyberbullying victims is rare</a:t>
            </a:r>
          </a:p>
        </p:txBody>
      </p:sp>
      <p:pic>
        <p:nvPicPr>
          <p:cNvPr id="3" name="Picture 2" descr="text on slide" title="suicide is rar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Tree>
    <p:custDataLst>
      <p:tags r:id="rId1"/>
    </p:custDataLst>
    <p:extLst>
      <p:ext uri="{BB962C8B-B14F-4D97-AF65-F5344CB8AC3E}">
        <p14:creationId xmlns:p14="http://schemas.microsoft.com/office/powerpoint/2010/main" val="138187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08B03C9A-778B-45FE-A711-194DAF5D66A4}"/>
              </a:ext>
            </a:extLst>
          </p:cNvPr>
          <p:cNvSpPr>
            <a:spLocks noGrp="1"/>
          </p:cNvSpPr>
          <p:nvPr>
            <p:ph type="ctrTitle"/>
          </p:nvPr>
        </p:nvSpPr>
        <p:spPr/>
        <p:txBody>
          <a:bodyPr>
            <a:normAutofit fontScale="90000"/>
          </a:bodyPr>
          <a:lstStyle/>
          <a:p>
            <a:r>
              <a:rPr lang="en-US" dirty="0"/>
              <a:t>Cyberbully, Victim, Bystander</a:t>
            </a:r>
          </a:p>
        </p:txBody>
      </p:sp>
      <p:pic>
        <p:nvPicPr>
          <p:cNvPr id="3" name="Picture 2" descr="teens on computers" title="Cyberbully, victim, bystan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Tree>
    <p:custDataLst>
      <p:tags r:id="rId1"/>
    </p:custDataLst>
    <p:extLst>
      <p:ext uri="{BB962C8B-B14F-4D97-AF65-F5344CB8AC3E}">
        <p14:creationId xmlns:p14="http://schemas.microsoft.com/office/powerpoint/2010/main" val="2570674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B075A604-E598-4474-B169-36CC9A65C4FC}"/>
              </a:ext>
            </a:extLst>
          </p:cNvPr>
          <p:cNvSpPr>
            <a:spLocks noGrp="1"/>
          </p:cNvSpPr>
          <p:nvPr>
            <p:ph type="ctrTitle"/>
          </p:nvPr>
        </p:nvSpPr>
        <p:spPr/>
        <p:txBody>
          <a:bodyPr>
            <a:normAutofit fontScale="90000"/>
          </a:bodyPr>
          <a:lstStyle/>
          <a:p>
            <a:r>
              <a:rPr lang="en-US" dirty="0"/>
              <a:t>A cyberbullying victim might</a:t>
            </a:r>
          </a:p>
        </p:txBody>
      </p:sp>
      <p:pic>
        <p:nvPicPr>
          <p:cNvPr id="3" name="Picture 2" descr="teen girl with phone" title="Victims ma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Tree>
    <p:custDataLst>
      <p:tags r:id="rId1"/>
    </p:custDataLst>
    <p:extLst>
      <p:ext uri="{BB962C8B-B14F-4D97-AF65-F5344CB8AC3E}">
        <p14:creationId xmlns:p14="http://schemas.microsoft.com/office/powerpoint/2010/main" val="39286974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12FB35ED-1C04-4BD1-AC72-F561E8FE02CC}"/>
              </a:ext>
            </a:extLst>
          </p:cNvPr>
          <p:cNvSpPr>
            <a:spLocks noGrp="1"/>
          </p:cNvSpPr>
          <p:nvPr>
            <p:ph type="ctrTitle"/>
          </p:nvPr>
        </p:nvSpPr>
        <p:spPr/>
        <p:txBody>
          <a:bodyPr/>
          <a:lstStyle/>
          <a:p>
            <a:r>
              <a:rPr lang="en-US" dirty="0"/>
              <a:t>How to help</a:t>
            </a:r>
          </a:p>
        </p:txBody>
      </p:sp>
      <p:pic>
        <p:nvPicPr>
          <p:cNvPr id="3" name="Picture 2" descr="text on slide" title="How to Help"/>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0" y="0"/>
            <a:ext cx="9135879" cy="5143499"/>
          </a:xfrm>
          <a:prstGeom prst="rect">
            <a:avLst/>
          </a:prstGeom>
        </p:spPr>
      </p:pic>
    </p:spTree>
    <p:custDataLst>
      <p:tags r:id="rId1"/>
    </p:custDataLst>
    <p:extLst>
      <p:ext uri="{BB962C8B-B14F-4D97-AF65-F5344CB8AC3E}">
        <p14:creationId xmlns:p14="http://schemas.microsoft.com/office/powerpoint/2010/main" val="40191015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3503CC6B-E188-41AC-8B6E-42E84ABC4181}"/>
              </a:ext>
            </a:extLst>
          </p:cNvPr>
          <p:cNvSpPr>
            <a:spLocks noGrp="1"/>
          </p:cNvSpPr>
          <p:nvPr>
            <p:ph type="ctrTitle"/>
          </p:nvPr>
        </p:nvSpPr>
        <p:spPr/>
        <p:txBody>
          <a:bodyPr/>
          <a:lstStyle/>
          <a:p>
            <a:r>
              <a:rPr lang="en-US" dirty="0"/>
              <a:t>Cyberbullying behaviors</a:t>
            </a:r>
          </a:p>
        </p:txBody>
      </p:sp>
      <p:pic>
        <p:nvPicPr>
          <p:cNvPr id="3" name="Picture 2" descr="text on slide, teen boy at laptop" title="Bheavior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Tree>
    <p:custDataLst>
      <p:tags r:id="rId1"/>
    </p:custDataLst>
    <p:extLst>
      <p:ext uri="{BB962C8B-B14F-4D97-AF65-F5344CB8AC3E}">
        <p14:creationId xmlns:p14="http://schemas.microsoft.com/office/powerpoint/2010/main" val="35577998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F5920585-4FC6-4B05-AA3A-84824006798E}"/>
              </a:ext>
            </a:extLst>
          </p:cNvPr>
          <p:cNvSpPr>
            <a:spLocks noGrp="1"/>
          </p:cNvSpPr>
          <p:nvPr>
            <p:ph type="ctrTitle"/>
          </p:nvPr>
        </p:nvSpPr>
        <p:spPr/>
        <p:txBody>
          <a:bodyPr/>
          <a:lstStyle/>
          <a:p>
            <a:r>
              <a:rPr lang="en-US" dirty="0"/>
              <a:t>How to prevent it</a:t>
            </a:r>
          </a:p>
        </p:txBody>
      </p:sp>
      <p:pic>
        <p:nvPicPr>
          <p:cNvPr id="3" name="Picture 2" descr="text on slide" title="Prevent i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0" y="0"/>
            <a:ext cx="9135879" cy="5143499"/>
          </a:xfrm>
          <a:prstGeom prst="rect">
            <a:avLst/>
          </a:prstGeom>
        </p:spPr>
      </p:pic>
    </p:spTree>
    <p:custDataLst>
      <p:tags r:id="rId1"/>
    </p:custDataLst>
    <p:extLst>
      <p:ext uri="{BB962C8B-B14F-4D97-AF65-F5344CB8AC3E}">
        <p14:creationId xmlns:p14="http://schemas.microsoft.com/office/powerpoint/2010/main" val="3420269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0E64B679-4484-43A8-986E-B0D79F38B05B}"/>
              </a:ext>
            </a:extLst>
          </p:cNvPr>
          <p:cNvSpPr>
            <a:spLocks noGrp="1"/>
          </p:cNvSpPr>
          <p:nvPr>
            <p:ph type="ctrTitle"/>
          </p:nvPr>
        </p:nvSpPr>
        <p:spPr/>
        <p:txBody>
          <a:bodyPr>
            <a:normAutofit fontScale="90000"/>
          </a:bodyPr>
          <a:lstStyle/>
          <a:p>
            <a:r>
              <a:rPr lang="en-US" dirty="0"/>
              <a:t>Talk to your child about not being a bystander</a:t>
            </a:r>
          </a:p>
        </p:txBody>
      </p:sp>
      <p:pic>
        <p:nvPicPr>
          <p:cNvPr id="3" name="Picture 2" descr="text on slide, adult male and girl teen." title="Talk about not being a bystan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0" y="0"/>
            <a:ext cx="9135879" cy="5143499"/>
          </a:xfrm>
          <a:prstGeom prst="rect">
            <a:avLst/>
          </a:prstGeom>
        </p:spPr>
      </p:pic>
    </p:spTree>
    <p:custDataLst>
      <p:tags r:id="rId1"/>
    </p:custDataLst>
    <p:extLst>
      <p:ext uri="{BB962C8B-B14F-4D97-AF65-F5344CB8AC3E}">
        <p14:creationId xmlns:p14="http://schemas.microsoft.com/office/powerpoint/2010/main" val="19581239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1454FFF7-88A2-4B27-9376-063A8FECA461}"/>
              </a:ext>
            </a:extLst>
          </p:cNvPr>
          <p:cNvSpPr>
            <a:spLocks noGrp="1"/>
          </p:cNvSpPr>
          <p:nvPr>
            <p:ph type="ctrTitle"/>
          </p:nvPr>
        </p:nvSpPr>
        <p:spPr/>
        <p:txBody>
          <a:bodyPr/>
          <a:lstStyle/>
          <a:p>
            <a:r>
              <a:rPr lang="en-US" dirty="0"/>
              <a:t>Tech options</a:t>
            </a:r>
          </a:p>
        </p:txBody>
      </p:sp>
      <p:pic>
        <p:nvPicPr>
          <p:cNvPr id="3" name="Picture 2" descr="text on slide" title="Tech Option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Tree>
    <p:custDataLst>
      <p:tags r:id="rId1"/>
    </p:custDataLst>
    <p:extLst>
      <p:ext uri="{BB962C8B-B14F-4D97-AF65-F5344CB8AC3E}">
        <p14:creationId xmlns:p14="http://schemas.microsoft.com/office/powerpoint/2010/main" val="5547780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CDC9B775-8EE8-48E1-94E6-4A7F54D9ECA5}"/>
              </a:ext>
            </a:extLst>
          </p:cNvPr>
          <p:cNvSpPr>
            <a:spLocks noGrp="1"/>
          </p:cNvSpPr>
          <p:nvPr>
            <p:ph type="ctrTitle"/>
          </p:nvPr>
        </p:nvSpPr>
        <p:spPr/>
        <p:txBody>
          <a:bodyPr>
            <a:normAutofit fontScale="90000"/>
          </a:bodyPr>
          <a:lstStyle/>
          <a:p>
            <a:r>
              <a:rPr lang="en-US" dirty="0"/>
              <a:t>Technology can’t catch everything, so communicate</a:t>
            </a:r>
          </a:p>
        </p:txBody>
      </p:sp>
      <p:pic>
        <p:nvPicPr>
          <p:cNvPr id="3" name="Picture 2" descr="Pictures of parents and kids in speech bubbles." title="Communicat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Tree>
    <p:custDataLst>
      <p:tags r:id="rId1"/>
    </p:custDataLst>
    <p:extLst>
      <p:ext uri="{BB962C8B-B14F-4D97-AF65-F5344CB8AC3E}">
        <p14:creationId xmlns:p14="http://schemas.microsoft.com/office/powerpoint/2010/main" val="22389278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1AC9E4B8-A83B-496D-B64F-F66D210B6B11}"/>
              </a:ext>
            </a:extLst>
          </p:cNvPr>
          <p:cNvSpPr>
            <a:spLocks noGrp="1"/>
          </p:cNvSpPr>
          <p:nvPr>
            <p:ph type="ctrTitle"/>
          </p:nvPr>
        </p:nvSpPr>
        <p:spPr/>
        <p:txBody>
          <a:bodyPr/>
          <a:lstStyle/>
          <a:p>
            <a:r>
              <a:rPr lang="en-US" dirty="0"/>
              <a:t>Ways Kids Go Online</a:t>
            </a:r>
          </a:p>
        </p:txBody>
      </p:sp>
      <p:pic>
        <p:nvPicPr>
          <p:cNvPr id="3" name="Picture 2" descr="Slide describing the ways kids access the internet." title="How Kids Get Onlin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Tree>
    <p:custDataLst>
      <p:tags r:id="rId1"/>
    </p:custDataLst>
    <p:extLst>
      <p:ext uri="{BB962C8B-B14F-4D97-AF65-F5344CB8AC3E}">
        <p14:creationId xmlns:p14="http://schemas.microsoft.com/office/powerpoint/2010/main" val="34604267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8527A220-1A1D-4CAD-8AC4-307E2E75305B}"/>
              </a:ext>
            </a:extLst>
          </p:cNvPr>
          <p:cNvSpPr>
            <a:spLocks noGrp="1"/>
          </p:cNvSpPr>
          <p:nvPr>
            <p:ph type="ctrTitle"/>
          </p:nvPr>
        </p:nvSpPr>
        <p:spPr/>
        <p:txBody>
          <a:bodyPr/>
          <a:lstStyle/>
          <a:p>
            <a:r>
              <a:rPr lang="en-US" dirty="0"/>
              <a:t>Netsmartz website</a:t>
            </a:r>
          </a:p>
        </p:txBody>
      </p:sp>
      <p:pic>
        <p:nvPicPr>
          <p:cNvPr id="3" name="Picture 2" descr="MissingKids.org/NetSmartz website screen grabs." title="Websit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1" y="0"/>
            <a:ext cx="9135877" cy="5143499"/>
          </a:xfrm>
          <a:prstGeom prst="rect">
            <a:avLst/>
          </a:prstGeom>
        </p:spPr>
      </p:pic>
    </p:spTree>
    <p:custDataLst>
      <p:tags r:id="rId1"/>
    </p:custDataLst>
    <p:extLst>
      <p:ext uri="{BB962C8B-B14F-4D97-AF65-F5344CB8AC3E}">
        <p14:creationId xmlns:p14="http://schemas.microsoft.com/office/powerpoint/2010/main" val="33587614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B0632926-F2D0-4D9F-9859-CB9853F8D60E}"/>
              </a:ext>
            </a:extLst>
          </p:cNvPr>
          <p:cNvSpPr>
            <a:spLocks noGrp="1"/>
          </p:cNvSpPr>
          <p:nvPr>
            <p:ph type="ctrTitle"/>
          </p:nvPr>
        </p:nvSpPr>
        <p:spPr/>
        <p:txBody>
          <a:bodyPr/>
          <a:lstStyle/>
          <a:p>
            <a:r>
              <a:rPr lang="en-US" dirty="0"/>
              <a:t>Netsmartzkids.org website</a:t>
            </a:r>
          </a:p>
        </p:txBody>
      </p:sp>
      <p:pic>
        <p:nvPicPr>
          <p:cNvPr id="3" name="Picture 2" descr="NetSmartzKids.org screen grabs show cartoon characters" title="Website for kid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1" y="0"/>
            <a:ext cx="9135877" cy="5143499"/>
          </a:xfrm>
          <a:prstGeom prst="rect">
            <a:avLst/>
          </a:prstGeom>
        </p:spPr>
      </p:pic>
    </p:spTree>
    <p:custDataLst>
      <p:tags r:id="rId1"/>
    </p:custDataLst>
    <p:extLst>
      <p:ext uri="{BB962C8B-B14F-4D97-AF65-F5344CB8AC3E}">
        <p14:creationId xmlns:p14="http://schemas.microsoft.com/office/powerpoint/2010/main" val="4726373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2925" y="240813"/>
            <a:ext cx="7772400" cy="1102519"/>
          </a:xfrm>
        </p:spPr>
        <p:txBody>
          <a:bodyPr/>
          <a:lstStyle/>
          <a:p>
            <a:r>
              <a:rPr lang="en-US" dirty="0" smtClean="0"/>
              <a:t>Proactive Measures</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1400" y="1375287"/>
            <a:ext cx="2266950" cy="226695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650" y="1657350"/>
            <a:ext cx="3105150" cy="310515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9800" y="1809750"/>
            <a:ext cx="2800350" cy="2800350"/>
          </a:xfrm>
          <a:prstGeom prst="rect">
            <a:avLst/>
          </a:prstGeom>
        </p:spPr>
      </p:pic>
    </p:spTree>
    <p:extLst>
      <p:ext uri="{BB962C8B-B14F-4D97-AF65-F5344CB8AC3E}">
        <p14:creationId xmlns:p14="http://schemas.microsoft.com/office/powerpoint/2010/main" val="95531386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8CCEAFAF-760F-41CC-A57A-6983F107A644}"/>
              </a:ext>
            </a:extLst>
          </p:cNvPr>
          <p:cNvSpPr>
            <a:spLocks noGrp="1"/>
          </p:cNvSpPr>
          <p:nvPr>
            <p:ph type="ctrTitle"/>
          </p:nvPr>
        </p:nvSpPr>
        <p:spPr/>
        <p:txBody>
          <a:bodyPr/>
          <a:lstStyle/>
          <a:p>
            <a:r>
              <a:rPr lang="en-US" dirty="0"/>
              <a:t>Thank you</a:t>
            </a:r>
          </a:p>
        </p:txBody>
      </p:sp>
      <p:pic>
        <p:nvPicPr>
          <p:cNvPr id="3" name="Picture 2" descr="text on slide" title="Thank you"/>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1" y="0"/>
            <a:ext cx="9135877" cy="5143499"/>
          </a:xfrm>
          <a:prstGeom prst="rect">
            <a:avLst/>
          </a:prstGeom>
        </p:spPr>
      </p:pic>
    </p:spTree>
    <p:custDataLst>
      <p:tags r:id="rId1"/>
    </p:custDataLst>
    <p:extLst>
      <p:ext uri="{BB962C8B-B14F-4D97-AF65-F5344CB8AC3E}">
        <p14:creationId xmlns:p14="http://schemas.microsoft.com/office/powerpoint/2010/main" val="14604241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7B71EB73-6110-4617-B078-329F33385306}"/>
              </a:ext>
            </a:extLst>
          </p:cNvPr>
          <p:cNvSpPr>
            <a:spLocks noGrp="1"/>
          </p:cNvSpPr>
          <p:nvPr>
            <p:ph type="ctrTitle"/>
          </p:nvPr>
        </p:nvSpPr>
        <p:spPr/>
        <p:txBody>
          <a:bodyPr/>
          <a:lstStyle/>
          <a:p>
            <a:r>
              <a:rPr lang="en-US" dirty="0"/>
              <a:t>Thanks to …</a:t>
            </a:r>
          </a:p>
        </p:txBody>
      </p:sp>
      <p:pic>
        <p:nvPicPr>
          <p:cNvPr id="3" name="Picture 2" descr="text on slide " title="gratitude to"/>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Tree>
    <p:custDataLst>
      <p:tags r:id="rId1"/>
    </p:custDataLst>
    <p:extLst>
      <p:ext uri="{BB962C8B-B14F-4D97-AF65-F5344CB8AC3E}">
        <p14:creationId xmlns:p14="http://schemas.microsoft.com/office/powerpoint/2010/main" val="2264437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22E4447C-77F1-43A1-819D-26E18B72DE90}"/>
              </a:ext>
            </a:extLst>
          </p:cNvPr>
          <p:cNvSpPr>
            <a:spLocks noGrp="1"/>
          </p:cNvSpPr>
          <p:nvPr>
            <p:ph type="ctrTitle"/>
          </p:nvPr>
        </p:nvSpPr>
        <p:spPr/>
        <p:txBody>
          <a:bodyPr>
            <a:normAutofit fontScale="90000"/>
          </a:bodyPr>
          <a:lstStyle/>
          <a:p>
            <a:r>
              <a:rPr lang="en-US" dirty="0"/>
              <a:t>What do your children do online?</a:t>
            </a:r>
          </a:p>
        </p:txBody>
      </p:sp>
      <p:pic>
        <p:nvPicPr>
          <p:cNvPr id="3" name="Picture 2" descr="A young boy sits at a desk with a laptop." title="Boy on laptop"/>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Tree>
    <p:custDataLst>
      <p:tags r:id="rId1"/>
    </p:custDataLst>
    <p:extLst>
      <p:ext uri="{BB962C8B-B14F-4D97-AF65-F5344CB8AC3E}">
        <p14:creationId xmlns:p14="http://schemas.microsoft.com/office/powerpoint/2010/main" val="13851977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07ABF5DF-26F9-409E-9E11-BF49ED18FDAF}"/>
              </a:ext>
            </a:extLst>
          </p:cNvPr>
          <p:cNvSpPr>
            <a:spLocks noGrp="1"/>
          </p:cNvSpPr>
          <p:nvPr>
            <p:ph type="ctrTitle"/>
          </p:nvPr>
        </p:nvSpPr>
        <p:spPr/>
        <p:txBody>
          <a:bodyPr>
            <a:normAutofit fontScale="90000"/>
          </a:bodyPr>
          <a:lstStyle/>
          <a:p>
            <a:r>
              <a:rPr lang="en-US" dirty="0"/>
              <a:t>Technology can’t catch everything, so communicate</a:t>
            </a:r>
          </a:p>
        </p:txBody>
      </p:sp>
      <p:pic>
        <p:nvPicPr>
          <p:cNvPr id="3" name="Picture 2" descr="Four pictures of adults with children using technology." title="Parents and Childr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Tree>
    <p:custDataLst>
      <p:tags r:id="rId1"/>
    </p:custDataLst>
    <p:extLst>
      <p:ext uri="{BB962C8B-B14F-4D97-AF65-F5344CB8AC3E}">
        <p14:creationId xmlns:p14="http://schemas.microsoft.com/office/powerpoint/2010/main" val="26257179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A1954513-314C-4AF8-8263-0BCF1DC8DA33}"/>
              </a:ext>
            </a:extLst>
          </p:cNvPr>
          <p:cNvSpPr>
            <a:spLocks noGrp="1"/>
          </p:cNvSpPr>
          <p:nvPr>
            <p:ph type="ctrTitle"/>
          </p:nvPr>
        </p:nvSpPr>
        <p:spPr/>
        <p:txBody>
          <a:bodyPr>
            <a:normAutofit fontScale="90000"/>
          </a:bodyPr>
          <a:lstStyle/>
          <a:p>
            <a:r>
              <a:rPr lang="en-US" dirty="0"/>
              <a:t>Safety and security Issues</a:t>
            </a:r>
            <a:br>
              <a:rPr lang="en-US" dirty="0"/>
            </a:br>
            <a:endParaRPr lang="en-US" dirty="0"/>
          </a:p>
        </p:txBody>
      </p:sp>
      <p:pic>
        <p:nvPicPr>
          <p:cNvPr id="3" name="Picture 2" descr="A teen girl looks through parted fingers at content on her laptop." title="Safety Issue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Tree>
    <p:custDataLst>
      <p:tags r:id="rId1"/>
    </p:custDataLst>
    <p:extLst>
      <p:ext uri="{BB962C8B-B14F-4D97-AF65-F5344CB8AC3E}">
        <p14:creationId xmlns:p14="http://schemas.microsoft.com/office/powerpoint/2010/main" val="1391679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413B6F00-D61A-47FD-9C75-166526ABF5B2}"/>
              </a:ext>
            </a:extLst>
          </p:cNvPr>
          <p:cNvSpPr>
            <a:spLocks noGrp="1"/>
          </p:cNvSpPr>
          <p:nvPr>
            <p:ph type="ctrTitle"/>
          </p:nvPr>
        </p:nvSpPr>
        <p:spPr/>
        <p:txBody>
          <a:bodyPr>
            <a:normAutofit fontScale="90000"/>
          </a:bodyPr>
          <a:lstStyle/>
          <a:p>
            <a:r>
              <a:rPr lang="en-US" dirty="0"/>
              <a:t>Talk about the risks and every age</a:t>
            </a:r>
          </a:p>
        </p:txBody>
      </p:sp>
      <p:pic>
        <p:nvPicPr>
          <p:cNvPr id="3" name="Picture 2" descr="Two charts describing what online risks to discuss with younger children versus tweens and teens.&#10;&#10;Younger Children: Netiquette, Looking at inappropriate content, pop-ups/passwords, not trusting everyone you meet online.&#10;&#10;Tweens and Teens: Cyberbullying, sexting, Posting personal/inappropriate information, meeting offline." title="Two Chart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Tree>
    <p:custDataLst>
      <p:tags r:id="rId1"/>
    </p:custDataLst>
    <p:extLst>
      <p:ext uri="{BB962C8B-B14F-4D97-AF65-F5344CB8AC3E}">
        <p14:creationId xmlns:p14="http://schemas.microsoft.com/office/powerpoint/2010/main" val="36365768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E017A050-136B-460F-9E68-780963101E6C}"/>
              </a:ext>
            </a:extLst>
          </p:cNvPr>
          <p:cNvSpPr>
            <a:spLocks noGrp="1"/>
          </p:cNvSpPr>
          <p:nvPr>
            <p:ph type="ctrTitle"/>
          </p:nvPr>
        </p:nvSpPr>
        <p:spPr/>
        <p:txBody>
          <a:bodyPr/>
          <a:lstStyle/>
          <a:p>
            <a:r>
              <a:rPr lang="en-US" dirty="0"/>
              <a:t>Inappropriate Content</a:t>
            </a:r>
          </a:p>
        </p:txBody>
      </p:sp>
      <p:pic>
        <p:nvPicPr>
          <p:cNvPr id="3" name="Picture 2" descr="Young boy holding an iPad looking at the screen." title="Inappropriate Conten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Tree>
    <p:custDataLst>
      <p:tags r:id="rId1"/>
    </p:custDataLst>
    <p:extLst>
      <p:ext uri="{BB962C8B-B14F-4D97-AF65-F5344CB8AC3E}">
        <p14:creationId xmlns:p14="http://schemas.microsoft.com/office/powerpoint/2010/main" val="359161788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52"/>
  <p:tag name="ARTICULATE_DESIGN_ID_1_OFFICE THEME" val="lx1Keq2Z"/>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1_Office Theme">
  <a:themeElements>
    <a:clrScheme name="teens_color">
      <a:dk1>
        <a:srgbClr val="3F3F3F"/>
      </a:dk1>
      <a:lt1>
        <a:sysClr val="window" lastClr="FFFFFF"/>
      </a:lt1>
      <a:dk2>
        <a:srgbClr val="DD1B4C"/>
      </a:dk2>
      <a:lt2>
        <a:srgbClr val="7DBC3C"/>
      </a:lt2>
      <a:accent1>
        <a:srgbClr val="00A5D1"/>
      </a:accent1>
      <a:accent2>
        <a:srgbClr val="7DBC3C"/>
      </a:accent2>
      <a:accent3>
        <a:srgbClr val="00A5D1"/>
      </a:accent3>
      <a:accent4>
        <a:srgbClr val="FFE074"/>
      </a:accent4>
      <a:accent5>
        <a:srgbClr val="78A633"/>
      </a:accent5>
      <a:accent6>
        <a:srgbClr val="C1DC37"/>
      </a:accent6>
      <a:hlink>
        <a:srgbClr val="8B8B8B"/>
      </a:hlink>
      <a:folHlink>
        <a:srgbClr val="D8D8D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xecutive">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16340</TotalTime>
  <Words>5611</Words>
  <Application>Microsoft Office PowerPoint</Application>
  <PresentationFormat>On-screen Show (16:9)</PresentationFormat>
  <Paragraphs>421</Paragraphs>
  <Slides>44</Slides>
  <Notes>42</Notes>
  <HiddenSlides>0</HiddenSlides>
  <MMClips>0</MMClips>
  <ScaleCrop>false</ScaleCrop>
  <HeadingPairs>
    <vt:vector size="6" baseType="variant">
      <vt:variant>
        <vt:lpstr>Theme</vt:lpstr>
      </vt:variant>
      <vt:variant>
        <vt:i4>2</vt:i4>
      </vt:variant>
      <vt:variant>
        <vt:lpstr>Slide Titles</vt:lpstr>
      </vt:variant>
      <vt:variant>
        <vt:i4>44</vt:i4>
      </vt:variant>
      <vt:variant>
        <vt:lpstr>Custom Shows</vt:lpstr>
      </vt:variant>
      <vt:variant>
        <vt:i4>1</vt:i4>
      </vt:variant>
    </vt:vector>
  </HeadingPairs>
  <TitlesOfParts>
    <vt:vector size="47" baseType="lpstr">
      <vt:lpstr>1_Office Theme</vt:lpstr>
      <vt:lpstr>Executive</vt:lpstr>
      <vt:lpstr>Internet Safety</vt:lpstr>
      <vt:lpstr>Internet Safety for Parents, Guardians, and Communities</vt:lpstr>
      <vt:lpstr>NetSmartz</vt:lpstr>
      <vt:lpstr>Ways Kids Go Online</vt:lpstr>
      <vt:lpstr>What do your children do online?</vt:lpstr>
      <vt:lpstr>Technology can’t catch everything, so communicate</vt:lpstr>
      <vt:lpstr>Safety and security Issues </vt:lpstr>
      <vt:lpstr>Talk about the risks and every age</vt:lpstr>
      <vt:lpstr>Inappropriate Content</vt:lpstr>
      <vt:lpstr>How to respond</vt:lpstr>
      <vt:lpstr>What they should do</vt:lpstr>
      <vt:lpstr>Don’t post</vt:lpstr>
      <vt:lpstr>What you can do</vt:lpstr>
      <vt:lpstr>Online privacy</vt:lpstr>
      <vt:lpstr>Personal information</vt:lpstr>
      <vt:lpstr>Risks of sharing personal information</vt:lpstr>
      <vt:lpstr>What you can do</vt:lpstr>
      <vt:lpstr>Sexting</vt:lpstr>
      <vt:lpstr>Why are they sexting</vt:lpstr>
      <vt:lpstr>Consequences of sexting</vt:lpstr>
      <vt:lpstr>Addressing Sexting</vt:lpstr>
      <vt:lpstr>How do solicitations occur?</vt:lpstr>
      <vt:lpstr>Offenders groom children by:</vt:lpstr>
      <vt:lpstr>Signs of grooming</vt:lpstr>
      <vt:lpstr>What you can do</vt:lpstr>
      <vt:lpstr>Kids are capable</vt:lpstr>
      <vt:lpstr>Report to the CyberTipline</vt:lpstr>
      <vt:lpstr>Cyberbullying</vt:lpstr>
      <vt:lpstr>Examples of Cyberbullying</vt:lpstr>
      <vt:lpstr>Differences between cyberbullying and bullying</vt:lpstr>
      <vt:lpstr>Suicide among cyberbullying victims is rare</vt:lpstr>
      <vt:lpstr>Cyberbully, Victim, Bystander</vt:lpstr>
      <vt:lpstr>A cyberbullying victim might</vt:lpstr>
      <vt:lpstr>How to help</vt:lpstr>
      <vt:lpstr>Cyberbullying behaviors</vt:lpstr>
      <vt:lpstr>How to prevent it</vt:lpstr>
      <vt:lpstr>Talk to your child about not being a bystander</vt:lpstr>
      <vt:lpstr>Tech options</vt:lpstr>
      <vt:lpstr>Technology can’t catch everything, so communicate</vt:lpstr>
      <vt:lpstr>Netsmartz website</vt:lpstr>
      <vt:lpstr>Netsmartzkids.org website</vt:lpstr>
      <vt:lpstr>Proactive Measures</vt:lpstr>
      <vt:lpstr>Thank you</vt:lpstr>
      <vt:lpstr>Thanks to …</vt:lpstr>
      <vt:lpstr>Custom Show 1</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Eastwood</dc:creator>
  <cp:lastModifiedBy>Adams, Katherine C.</cp:lastModifiedBy>
  <cp:revision>678</cp:revision>
  <cp:lastPrinted>2018-11-30T20:36:27Z</cp:lastPrinted>
  <dcterms:created xsi:type="dcterms:W3CDTF">2012-12-05T19:21:16Z</dcterms:created>
  <dcterms:modified xsi:type="dcterms:W3CDTF">2021-03-22T00:56:10Z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9FA0EF9B-01E7-43E8-85AA-A2120DCB27D1</vt:lpwstr>
  </property>
  <property fmtid="{D5CDD505-2E9C-101B-9397-08002B2CF9AE}" pid="3" name="ArticulatePath">
    <vt:lpwstr>NetSmartz - Parents</vt:lpwstr>
  </property>
</Properties>
</file>